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934" y="357166"/>
            <a:ext cx="5510642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Геометрія</a:t>
            </a:r>
            <a:br>
              <a:rPr lang="uk-UA" dirty="0" smtClean="0"/>
            </a:br>
            <a:r>
              <a:rPr lang="uk-UA" dirty="0" smtClean="0"/>
              <a:t>9 клас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0340" y="2112941"/>
            <a:ext cx="6566115" cy="1752600"/>
          </a:xfrm>
          <a:noFill/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1. </a:t>
            </a:r>
            <a:r>
              <a:rPr lang="uk-UA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 </a:t>
            </a:r>
            <a:r>
              <a:rPr lang="uk-UA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трикутників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3"/>
            <a:ext cx="2110341" cy="30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C3399"/>
                </a:solidFill>
              </a:rPr>
              <a:t>Первинне застосування набутих знань</a:t>
            </a:r>
            <a:endParaRPr lang="uk-UA" dirty="0">
              <a:solidFill>
                <a:srgbClr val="CC3399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048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339752" y="4082658"/>
            <a:ext cx="662473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Щоб знайти синус, косинус і тангенс тупого кута, зведіть їх до </a:t>
            </a:r>
            <a:r>
              <a:rPr lang="uk-UA" dirty="0" smtClean="0"/>
              <a:t>гострого </a:t>
            </a:r>
            <a:r>
              <a:rPr lang="uk-UA" dirty="0"/>
              <a:t>кута, скориставшись тотожностями:</a:t>
            </a:r>
          </a:p>
          <a:p>
            <a:r>
              <a:rPr lang="en-US" b="1" dirty="0">
                <a:solidFill>
                  <a:srgbClr val="CC3399"/>
                </a:solidFill>
              </a:rPr>
              <a:t>sin (180° – </a:t>
            </a:r>
            <a:r>
              <a:rPr lang="el-GR" b="1" dirty="0" smtClean="0">
                <a:solidFill>
                  <a:srgbClr val="CC3399"/>
                </a:solidFill>
              </a:rPr>
              <a:t>α) </a:t>
            </a:r>
            <a:r>
              <a:rPr lang="el-GR" b="1" dirty="0">
                <a:solidFill>
                  <a:srgbClr val="CC3399"/>
                </a:solidFill>
              </a:rPr>
              <a:t>= </a:t>
            </a:r>
            <a:r>
              <a:rPr lang="en-US" b="1" dirty="0">
                <a:solidFill>
                  <a:srgbClr val="CC3399"/>
                </a:solidFill>
              </a:rPr>
              <a:t>sin </a:t>
            </a:r>
            <a:r>
              <a:rPr lang="el-GR" b="1" dirty="0" smtClean="0">
                <a:solidFill>
                  <a:srgbClr val="CC3399"/>
                </a:solidFill>
              </a:rPr>
              <a:t>α, </a:t>
            </a:r>
            <a:r>
              <a:rPr lang="en-US" b="1" dirty="0">
                <a:solidFill>
                  <a:srgbClr val="CC3399"/>
                </a:solidFill>
              </a:rPr>
              <a:t>cos (180° – </a:t>
            </a:r>
            <a:r>
              <a:rPr lang="el-GR" b="1" dirty="0" smtClean="0">
                <a:solidFill>
                  <a:srgbClr val="CC3399"/>
                </a:solidFill>
              </a:rPr>
              <a:t>α) </a:t>
            </a:r>
            <a:r>
              <a:rPr lang="el-GR" b="1" dirty="0">
                <a:solidFill>
                  <a:srgbClr val="CC3399"/>
                </a:solidFill>
              </a:rPr>
              <a:t>= – </a:t>
            </a:r>
            <a:r>
              <a:rPr lang="en-US" b="1" dirty="0">
                <a:solidFill>
                  <a:srgbClr val="CC3399"/>
                </a:solidFill>
              </a:rPr>
              <a:t>cos </a:t>
            </a:r>
            <a:r>
              <a:rPr lang="el-GR" b="1" dirty="0" smtClean="0">
                <a:solidFill>
                  <a:srgbClr val="CC3399"/>
                </a:solidFill>
              </a:rPr>
              <a:t>α, </a:t>
            </a:r>
            <a:r>
              <a:rPr lang="en-US" b="1" dirty="0" err="1">
                <a:solidFill>
                  <a:srgbClr val="CC3399"/>
                </a:solidFill>
              </a:rPr>
              <a:t>tg</a:t>
            </a:r>
            <a:r>
              <a:rPr lang="en-US" b="1" dirty="0">
                <a:solidFill>
                  <a:srgbClr val="CC3399"/>
                </a:solidFill>
              </a:rPr>
              <a:t> (180° – </a:t>
            </a:r>
            <a:r>
              <a:rPr lang="el-GR" b="1" dirty="0" smtClean="0">
                <a:solidFill>
                  <a:srgbClr val="CC3399"/>
                </a:solidFill>
              </a:rPr>
              <a:t>α) </a:t>
            </a:r>
            <a:r>
              <a:rPr lang="el-GR" b="1" dirty="0">
                <a:solidFill>
                  <a:srgbClr val="CC3399"/>
                </a:solidFill>
              </a:rPr>
              <a:t>= – </a:t>
            </a:r>
            <a:r>
              <a:rPr lang="en-US" b="1" dirty="0" err="1">
                <a:solidFill>
                  <a:srgbClr val="CC3399"/>
                </a:solidFill>
              </a:rPr>
              <a:t>tg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l-GR" b="1" dirty="0" smtClean="0">
                <a:solidFill>
                  <a:srgbClr val="CC3399"/>
                </a:solidFill>
              </a:rPr>
              <a:t>α.</a:t>
            </a:r>
            <a:endParaRPr lang="uk-UA" b="1" dirty="0">
              <a:solidFill>
                <a:srgbClr val="CC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759493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!</a:t>
            </a:r>
            <a:endParaRPr lang="uk-UA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 уваги!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Як синус і косинус гострого кута, більшого за 45°, виразити через </a:t>
            </a:r>
            <a:r>
              <a:rPr lang="uk-UA" dirty="0" smtClean="0"/>
              <a:t>синус </a:t>
            </a:r>
            <a:r>
              <a:rPr lang="uk-UA" dirty="0"/>
              <a:t>і косинус кута, меншого від 45°? </a:t>
            </a:r>
            <a:endParaRPr lang="uk-UA" dirty="0" smtClean="0"/>
          </a:p>
          <a:p>
            <a:pPr marL="0" indent="0">
              <a:buNone/>
            </a:pPr>
            <a:r>
              <a:rPr lang="uk-UA" sz="3000" dirty="0" smtClean="0"/>
              <a:t>Потрібно </a:t>
            </a:r>
            <a:r>
              <a:rPr lang="uk-UA" sz="3000" dirty="0"/>
              <a:t>скористатися </a:t>
            </a:r>
            <a:r>
              <a:rPr lang="uk-UA" sz="3000" dirty="0" smtClean="0"/>
              <a:t>відомими вам </a:t>
            </a:r>
            <a:r>
              <a:rPr lang="uk-UA" sz="3000" dirty="0"/>
              <a:t>формулами: </a:t>
            </a:r>
            <a:endParaRPr lang="uk-UA" sz="3000" dirty="0" smtClean="0"/>
          </a:p>
          <a:p>
            <a:pPr marL="0" indent="0">
              <a:buNone/>
            </a:pPr>
            <a:r>
              <a:rPr lang="en-US" b="1" dirty="0" smtClean="0"/>
              <a:t>sin </a:t>
            </a:r>
            <a:r>
              <a:rPr lang="en-US" b="1" dirty="0"/>
              <a:t>(90° – </a:t>
            </a:r>
            <a:r>
              <a:rPr lang="el-GR" b="1" dirty="0" smtClean="0"/>
              <a:t>α) </a:t>
            </a:r>
            <a:r>
              <a:rPr lang="el-GR" b="1" dirty="0"/>
              <a:t>= </a:t>
            </a:r>
            <a:r>
              <a:rPr lang="en-US" b="1" dirty="0"/>
              <a:t>cos </a:t>
            </a:r>
            <a:r>
              <a:rPr lang="el-GR" b="1" dirty="0" smtClean="0"/>
              <a:t>α, </a:t>
            </a:r>
            <a:r>
              <a:rPr lang="en-US" b="1" dirty="0"/>
              <a:t>cos (90° – </a:t>
            </a:r>
            <a:r>
              <a:rPr lang="el-GR" b="1" dirty="0" smtClean="0"/>
              <a:t>α) </a:t>
            </a:r>
            <a:r>
              <a:rPr lang="el-GR" b="1" dirty="0"/>
              <a:t>= </a:t>
            </a:r>
            <a:r>
              <a:rPr lang="en-US" b="1" dirty="0"/>
              <a:t>sin </a:t>
            </a:r>
            <a:r>
              <a:rPr lang="el-GR" b="1" dirty="0" smtClean="0"/>
              <a:t>α.</a:t>
            </a:r>
            <a:endParaRPr lang="el-GR" b="1" dirty="0"/>
          </a:p>
          <a:p>
            <a:pPr marL="0" indent="2155825">
              <a:buNone/>
            </a:pPr>
            <a:r>
              <a:rPr lang="uk-UA" b="1" dirty="0">
                <a:solidFill>
                  <a:srgbClr val="00B050"/>
                </a:solidFill>
              </a:rPr>
              <a:t>Наприклад:</a:t>
            </a:r>
          </a:p>
          <a:p>
            <a:pPr marL="0" indent="2155825">
              <a:buNone/>
            </a:pPr>
            <a:r>
              <a:rPr lang="en-US" b="1" dirty="0">
                <a:solidFill>
                  <a:srgbClr val="00B050"/>
                </a:solidFill>
              </a:rPr>
              <a:t>sin 80° = cos (90° – 80°) = cos 10°; </a:t>
            </a:r>
            <a:endParaRPr lang="uk-UA" b="1" dirty="0" smtClean="0">
              <a:solidFill>
                <a:srgbClr val="00B050"/>
              </a:solidFill>
            </a:endParaRPr>
          </a:p>
          <a:p>
            <a:pPr marL="0" indent="2155825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cos </a:t>
            </a:r>
            <a:r>
              <a:rPr lang="en-US" b="1" dirty="0">
                <a:solidFill>
                  <a:srgbClr val="00B050"/>
                </a:solidFill>
              </a:rPr>
              <a:t>75° = sin (90° – 75°) = sin 15°.</a:t>
            </a:r>
            <a:endParaRPr lang="uk-U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Основні тотожності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352928" cy="45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Робота з підручником (ст. 15). </a:t>
            </a:r>
            <a:r>
              <a:rPr lang="uk-UA" dirty="0" err="1" smtClean="0"/>
              <a:t>Самозанурення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857403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Крім синуса, косинуса і тангенса кута </a:t>
            </a:r>
            <a:r>
              <a:rPr lang="el-GR" dirty="0"/>
              <a:t>α, </a:t>
            </a:r>
            <a:r>
              <a:rPr lang="uk-UA" dirty="0"/>
              <a:t>є ще </a:t>
            </a:r>
            <a:r>
              <a:rPr lang="uk-UA" b="1" dirty="0">
                <a:solidFill>
                  <a:srgbClr val="FF0000"/>
                </a:solidFill>
              </a:rPr>
              <a:t>котангенс</a:t>
            </a:r>
            <a:r>
              <a:rPr lang="uk-UA" dirty="0"/>
              <a:t> кута </a:t>
            </a:r>
            <a:r>
              <a:rPr lang="el-GR" dirty="0"/>
              <a:t>α. </a:t>
            </a:r>
            <a:r>
              <a:rPr lang="uk-UA" dirty="0"/>
              <a:t>Позначається</a:t>
            </a:r>
            <a:r>
              <a:rPr lang="uk-UA" dirty="0" smtClean="0"/>
              <a:t>: </a:t>
            </a:r>
            <a:r>
              <a:rPr lang="en-US" dirty="0" err="1" smtClean="0"/>
              <a:t>ctg</a:t>
            </a:r>
            <a:r>
              <a:rPr lang="en-US" dirty="0" smtClean="0"/>
              <a:t> </a:t>
            </a:r>
            <a:r>
              <a:rPr lang="el-GR" dirty="0"/>
              <a:t>α. </a:t>
            </a:r>
            <a:r>
              <a:rPr lang="uk-UA" dirty="0"/>
              <a:t>Це відношення </a:t>
            </a:r>
            <a:r>
              <a:rPr lang="en-US" dirty="0"/>
              <a:t>cos</a:t>
            </a:r>
            <a:r>
              <a:rPr lang="el-GR" dirty="0"/>
              <a:t>α </a:t>
            </a:r>
            <a:r>
              <a:rPr lang="uk-UA" dirty="0"/>
              <a:t>до </a:t>
            </a:r>
            <a:r>
              <a:rPr lang="en-US" dirty="0" smtClean="0"/>
              <a:t>sin</a:t>
            </a:r>
            <a:r>
              <a:rPr lang="uk-UA" dirty="0" smtClean="0"/>
              <a:t> </a:t>
            </a:r>
            <a:r>
              <a:rPr lang="el-GR" dirty="0" smtClean="0"/>
              <a:t>α</a:t>
            </a:r>
            <a:r>
              <a:rPr lang="el-GR" dirty="0"/>
              <a:t>, </a:t>
            </a:r>
            <a:r>
              <a:rPr lang="uk-UA" dirty="0"/>
              <a:t>тобто </a:t>
            </a:r>
            <a:endParaRPr lang="uk-UA" dirty="0" smtClean="0"/>
          </a:p>
          <a:p>
            <a:pPr marL="0" indent="0">
              <a:buNone/>
            </a:pPr>
            <a:r>
              <a:rPr lang="en-US" b="1" dirty="0" err="1" smtClean="0"/>
              <a:t>ctg</a:t>
            </a:r>
            <a:r>
              <a:rPr lang="uk-UA" b="1" dirty="0" smtClean="0"/>
              <a:t> </a:t>
            </a:r>
            <a:r>
              <a:rPr lang="el-GR" b="1" dirty="0" smtClean="0"/>
              <a:t>α =</a:t>
            </a:r>
            <a:r>
              <a:rPr lang="uk-UA" b="1" dirty="0" smtClean="0"/>
              <a:t> </a:t>
            </a:r>
            <a:r>
              <a:rPr lang="en-US" b="1" dirty="0" smtClean="0"/>
              <a:t>sin</a:t>
            </a:r>
            <a:r>
              <a:rPr lang="uk-UA" b="1" dirty="0" smtClean="0"/>
              <a:t> </a:t>
            </a:r>
            <a:r>
              <a:rPr lang="el-GR" b="1" dirty="0"/>
              <a:t>α</a:t>
            </a:r>
            <a:r>
              <a:rPr lang="uk-UA" b="1" dirty="0" smtClean="0"/>
              <a:t> /</a:t>
            </a:r>
            <a:r>
              <a:rPr lang="en-US" b="1" dirty="0" smtClean="0"/>
              <a:t>cos</a:t>
            </a:r>
            <a:r>
              <a:rPr lang="uk-UA" b="1" dirty="0" smtClean="0"/>
              <a:t> </a:t>
            </a:r>
            <a:r>
              <a:rPr lang="el-GR" b="1" dirty="0" smtClean="0"/>
              <a:t>α</a:t>
            </a:r>
            <a:r>
              <a:rPr lang="en-US" dirty="0" smtClean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en-US" dirty="0" err="1" smtClean="0"/>
              <a:t>ctg</a:t>
            </a:r>
            <a:r>
              <a:rPr lang="en-US" dirty="0" smtClean="0"/>
              <a:t> </a:t>
            </a:r>
            <a:r>
              <a:rPr lang="en-US" dirty="0"/>
              <a:t>0° </a:t>
            </a:r>
            <a:r>
              <a:rPr lang="uk-UA" dirty="0"/>
              <a:t>і </a:t>
            </a:r>
            <a:r>
              <a:rPr lang="en-US" dirty="0" err="1"/>
              <a:t>ctg</a:t>
            </a:r>
            <a:r>
              <a:rPr lang="en-US" dirty="0"/>
              <a:t> 180° </a:t>
            </a:r>
            <a:r>
              <a:rPr lang="uk-UA" dirty="0" smtClean="0"/>
              <a:t>не існують</a:t>
            </a:r>
            <a:r>
              <a:rPr lang="uk-UA" dirty="0"/>
              <a:t>, бо </a:t>
            </a:r>
            <a:r>
              <a:rPr lang="en-US" dirty="0"/>
              <a:t>sin 0° = 0 </a:t>
            </a:r>
            <a:r>
              <a:rPr lang="uk-UA" dirty="0"/>
              <a:t>і </a:t>
            </a:r>
            <a:r>
              <a:rPr lang="en-US" dirty="0"/>
              <a:t>sin 180° = 0, </a:t>
            </a:r>
            <a:r>
              <a:rPr lang="uk-UA" dirty="0"/>
              <a:t>а на нуль ділити не можна.</a:t>
            </a:r>
          </a:p>
          <a:p>
            <a:pPr marL="0" indent="0">
              <a:buNone/>
            </a:pPr>
            <a:r>
              <a:rPr lang="uk-UA" dirty="0"/>
              <a:t>Вживаються спеціальні назви і позначення для величин, обернених до синуса </a:t>
            </a:r>
            <a:r>
              <a:rPr lang="uk-UA" dirty="0" smtClean="0"/>
              <a:t>і косинуса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Косекансом</a:t>
            </a:r>
            <a:r>
              <a:rPr lang="uk-UA" dirty="0"/>
              <a:t> називають величину, обернену до синуса: </a:t>
            </a:r>
            <a:r>
              <a:rPr lang="en-US" dirty="0"/>
              <a:t>cosec</a:t>
            </a:r>
            <a:r>
              <a:rPr lang="el-GR" dirty="0"/>
              <a:t>α </a:t>
            </a:r>
            <a:r>
              <a:rPr lang="el-GR" dirty="0" smtClean="0"/>
              <a:t>=</a:t>
            </a:r>
            <a:r>
              <a:rPr lang="uk-UA" dirty="0" smtClean="0"/>
              <a:t> </a:t>
            </a:r>
            <a:r>
              <a:rPr lang="el-GR" dirty="0" smtClean="0"/>
              <a:t>1</a:t>
            </a:r>
            <a:r>
              <a:rPr lang="uk-UA" dirty="0" smtClean="0"/>
              <a:t> / </a:t>
            </a:r>
            <a:r>
              <a:rPr lang="en-US" dirty="0" smtClean="0"/>
              <a:t>sin</a:t>
            </a:r>
            <a:r>
              <a:rPr lang="uk-UA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а </a:t>
            </a:r>
            <a:r>
              <a:rPr lang="uk-UA" b="1" dirty="0">
                <a:solidFill>
                  <a:srgbClr val="FF0000"/>
                </a:solidFill>
              </a:rPr>
              <a:t>секансом</a:t>
            </a:r>
            <a:r>
              <a:rPr lang="uk-UA" dirty="0"/>
              <a:t> – величину, обернену до косинуса: </a:t>
            </a:r>
            <a:r>
              <a:rPr lang="en-US" dirty="0"/>
              <a:t>sec</a:t>
            </a:r>
            <a:r>
              <a:rPr lang="el-GR" dirty="0"/>
              <a:t>α </a:t>
            </a:r>
            <a:r>
              <a:rPr lang="el-GR" dirty="0" smtClean="0"/>
              <a:t>=</a:t>
            </a:r>
            <a:r>
              <a:rPr lang="uk-UA" dirty="0" smtClean="0"/>
              <a:t> </a:t>
            </a:r>
            <a:r>
              <a:rPr lang="el-GR" dirty="0" smtClean="0"/>
              <a:t>1</a:t>
            </a:r>
            <a:r>
              <a:rPr lang="uk-UA" dirty="0" smtClean="0"/>
              <a:t> / </a:t>
            </a:r>
            <a:r>
              <a:rPr lang="en-US" dirty="0" smtClean="0"/>
              <a:t>cos</a:t>
            </a:r>
            <a:r>
              <a:rPr lang="uk-UA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uk-UA" dirty="0" smtClean="0"/>
              <a:t>Знаки косеканса </a:t>
            </a:r>
            <a:r>
              <a:rPr lang="uk-UA" dirty="0"/>
              <a:t>і секанса збігаються відповідно зі знаками</a:t>
            </a:r>
          </a:p>
          <a:p>
            <a:pPr marL="0" indent="0">
              <a:buNone/>
            </a:pPr>
            <a:r>
              <a:rPr lang="uk-UA" dirty="0"/>
              <a:t>синуса і косинуса. 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cosec </a:t>
            </a:r>
            <a:r>
              <a:rPr lang="en-US" dirty="0"/>
              <a:t>0° </a:t>
            </a:r>
            <a:r>
              <a:rPr lang="uk-UA" dirty="0"/>
              <a:t>і </a:t>
            </a:r>
            <a:r>
              <a:rPr lang="en-US" dirty="0"/>
              <a:t>cosec 180° </a:t>
            </a:r>
            <a:r>
              <a:rPr lang="uk-UA" dirty="0"/>
              <a:t>не існують, бо </a:t>
            </a:r>
            <a:r>
              <a:rPr lang="en-US" dirty="0"/>
              <a:t>sin 0° = 0, sin 180° = 0.</a:t>
            </a:r>
          </a:p>
          <a:p>
            <a:pPr marL="0" indent="0">
              <a:buNone/>
            </a:pPr>
            <a:r>
              <a:rPr lang="uk-UA" dirty="0"/>
              <a:t>Так само </a:t>
            </a:r>
            <a:r>
              <a:rPr lang="en-US" dirty="0"/>
              <a:t>sec 90° </a:t>
            </a:r>
            <a:r>
              <a:rPr lang="uk-UA" dirty="0"/>
              <a:t>не існує, бо </a:t>
            </a:r>
            <a:r>
              <a:rPr lang="en-US" dirty="0"/>
              <a:t>cos 90° = 0.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47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Усні вправи</a:t>
            </a:r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4543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Колективне виконання вправ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37°. Доведіть тотожність: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tg</a:t>
            </a:r>
            <a:r>
              <a:rPr lang="el-GR" dirty="0"/>
              <a:t>α </a:t>
            </a:r>
            <a:r>
              <a:rPr lang="en-US" dirty="0"/>
              <a:t>cos </a:t>
            </a:r>
            <a:r>
              <a:rPr lang="el-GR" dirty="0"/>
              <a:t>α + </a:t>
            </a:r>
            <a:r>
              <a:rPr lang="en-US" dirty="0"/>
              <a:t>sin </a:t>
            </a:r>
            <a:r>
              <a:rPr lang="el-GR" dirty="0"/>
              <a:t>α = 2 </a:t>
            </a:r>
            <a:r>
              <a:rPr lang="en-US" dirty="0"/>
              <a:t>sin </a:t>
            </a:r>
            <a:r>
              <a:rPr lang="el-GR" dirty="0"/>
              <a:t>α;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el-GR" dirty="0" smtClean="0"/>
              <a:t>(</a:t>
            </a:r>
            <a:r>
              <a:rPr lang="el-GR" dirty="0"/>
              <a:t>1 – </a:t>
            </a:r>
            <a:r>
              <a:rPr lang="en-US" dirty="0"/>
              <a:t>cos </a:t>
            </a:r>
            <a:r>
              <a:rPr lang="el-GR" dirty="0"/>
              <a:t>α)(1 + </a:t>
            </a:r>
            <a:r>
              <a:rPr lang="en-US" dirty="0"/>
              <a:t>cos </a:t>
            </a:r>
            <a:r>
              <a:rPr lang="el-GR" dirty="0"/>
              <a:t>α) = </a:t>
            </a:r>
            <a:r>
              <a:rPr lang="en-US" dirty="0"/>
              <a:t>sin 2 </a:t>
            </a:r>
            <a:r>
              <a:rPr lang="el-GR" dirty="0"/>
              <a:t>α;</a:t>
            </a:r>
          </a:p>
          <a:p>
            <a:pPr marL="0" indent="0">
              <a:buNone/>
            </a:pPr>
            <a:r>
              <a:rPr lang="el-GR" dirty="0"/>
              <a:t>3) </a:t>
            </a:r>
            <a:r>
              <a:rPr lang="uk-UA" dirty="0" smtClean="0"/>
              <a:t>  </a:t>
            </a:r>
            <a:r>
              <a:rPr lang="el-GR" dirty="0" smtClean="0"/>
              <a:t>(</a:t>
            </a:r>
            <a:r>
              <a:rPr lang="el-GR" dirty="0"/>
              <a:t>1 – </a:t>
            </a:r>
            <a:r>
              <a:rPr lang="en-US" dirty="0"/>
              <a:t>sin 2 </a:t>
            </a:r>
            <a:r>
              <a:rPr lang="el-GR" dirty="0"/>
              <a:t>α)</a:t>
            </a:r>
            <a:r>
              <a:rPr lang="en-US" dirty="0" err="1"/>
              <a:t>tg</a:t>
            </a:r>
            <a:r>
              <a:rPr lang="en-US" dirty="0"/>
              <a:t> 2 </a:t>
            </a:r>
            <a:r>
              <a:rPr lang="el-GR" dirty="0"/>
              <a:t>α = </a:t>
            </a:r>
            <a:r>
              <a:rPr lang="en-US" dirty="0"/>
              <a:t>sin 2 </a:t>
            </a:r>
            <a:r>
              <a:rPr lang="el-GR" dirty="0"/>
              <a:t>α; </a:t>
            </a:r>
            <a:endParaRPr lang="uk-UA" dirty="0" smtClean="0"/>
          </a:p>
          <a:p>
            <a:pPr marL="0" indent="0">
              <a:buNone/>
            </a:pPr>
            <a:r>
              <a:rPr lang="el-GR" dirty="0" smtClean="0"/>
              <a:t>4</a:t>
            </a:r>
            <a:r>
              <a:rPr lang="el-GR" dirty="0"/>
              <a:t>) </a:t>
            </a:r>
            <a:r>
              <a:rPr lang="uk-UA" dirty="0" smtClean="0"/>
              <a:t>  </a:t>
            </a:r>
            <a:r>
              <a:rPr lang="el-GR" dirty="0" smtClean="0"/>
              <a:t>(</a:t>
            </a:r>
            <a:r>
              <a:rPr lang="el-GR" dirty="0"/>
              <a:t>1 – </a:t>
            </a:r>
            <a:r>
              <a:rPr lang="en-US" dirty="0"/>
              <a:t>cos 2 </a:t>
            </a:r>
            <a:r>
              <a:rPr lang="el-GR" dirty="0"/>
              <a:t>α)(1 + </a:t>
            </a:r>
            <a:r>
              <a:rPr lang="en-US" dirty="0" err="1"/>
              <a:t>tg</a:t>
            </a:r>
            <a:r>
              <a:rPr lang="en-US" dirty="0"/>
              <a:t> 2 </a:t>
            </a:r>
            <a:r>
              <a:rPr lang="el-GR" dirty="0"/>
              <a:t>α) = </a:t>
            </a:r>
            <a:r>
              <a:rPr lang="en-US" dirty="0" err="1"/>
              <a:t>tg</a:t>
            </a:r>
            <a:r>
              <a:rPr lang="en-US" dirty="0"/>
              <a:t> 2 </a:t>
            </a:r>
            <a:r>
              <a:rPr lang="el-GR" dirty="0"/>
              <a:t>α.</a:t>
            </a:r>
          </a:p>
          <a:p>
            <a:pPr marL="722313" indent="-722313">
              <a:buNone/>
            </a:pPr>
            <a:r>
              <a:rPr lang="el-GR" b="1" dirty="0"/>
              <a:t>38°. </a:t>
            </a:r>
            <a:r>
              <a:rPr lang="uk-UA" b="1" dirty="0"/>
              <a:t>Виразіть синуси кутів 110°, 125°, 150°, 165°, 176° через синуси гострих кутів.</a:t>
            </a:r>
          </a:p>
          <a:p>
            <a:pPr marL="722313" indent="-722313">
              <a:buNone/>
            </a:pPr>
            <a:r>
              <a:rPr lang="uk-UA" b="1" dirty="0"/>
              <a:t>39°. Виразіть косинуси кутів 105°, 120°, 122°, 145°, 160° через косинуси </a:t>
            </a:r>
            <a:r>
              <a:rPr lang="uk-UA" b="1" dirty="0" smtClean="0"/>
              <a:t>гострих кутів</a:t>
            </a:r>
            <a:r>
              <a:rPr lang="uk-UA" b="1" dirty="0"/>
              <a:t>.</a:t>
            </a:r>
          </a:p>
          <a:p>
            <a:pPr marL="0" indent="0">
              <a:buNone/>
            </a:pPr>
            <a:r>
              <a:rPr lang="uk-UA" b="1" dirty="0"/>
              <a:t>40°</a:t>
            </a:r>
            <a:r>
              <a:rPr lang="uk-UA" dirty="0"/>
              <a:t>. </a:t>
            </a:r>
            <a:r>
              <a:rPr lang="uk-UA" b="1" dirty="0"/>
              <a:t>Обчисліть</a:t>
            </a:r>
            <a:r>
              <a:rPr lang="uk-UA" dirty="0"/>
              <a:t> 3 </a:t>
            </a:r>
            <a:r>
              <a:rPr lang="en-US" dirty="0"/>
              <a:t>sin (180° – </a:t>
            </a:r>
            <a:r>
              <a:rPr lang="el-GR" dirty="0"/>
              <a:t>α) + 2 </a:t>
            </a:r>
            <a:r>
              <a:rPr lang="en-US" dirty="0"/>
              <a:t>cos (90° – </a:t>
            </a:r>
            <a:r>
              <a:rPr lang="el-GR" dirty="0"/>
              <a:t>α), </a:t>
            </a:r>
            <a:r>
              <a:rPr lang="uk-UA" dirty="0"/>
              <a:t>якщо:</a:t>
            </a:r>
          </a:p>
          <a:p>
            <a:pPr marL="722313" indent="0">
              <a:buNone/>
            </a:pPr>
            <a:r>
              <a:rPr lang="uk-UA" dirty="0"/>
              <a:t>1) </a:t>
            </a:r>
            <a:r>
              <a:rPr lang="en-US" dirty="0"/>
              <a:t>sin </a:t>
            </a:r>
            <a:r>
              <a:rPr lang="el-GR" dirty="0"/>
              <a:t>α = 0,6; 2) </a:t>
            </a:r>
            <a:r>
              <a:rPr lang="en-US" dirty="0"/>
              <a:t>sin </a:t>
            </a:r>
            <a:r>
              <a:rPr lang="el-GR" dirty="0"/>
              <a:t>α = 0,4; 3) </a:t>
            </a:r>
            <a:r>
              <a:rPr lang="en-US" dirty="0"/>
              <a:t>sin </a:t>
            </a:r>
            <a:r>
              <a:rPr lang="el-GR" dirty="0"/>
              <a:t>α = 0,2.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03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Коментоване виконання вправ</a:t>
            </a:r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6068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uk-UA" dirty="0" smtClean="0"/>
              <a:t>Опрацювати п. </a:t>
            </a:r>
            <a:r>
              <a:rPr lang="uk-UA" dirty="0" smtClean="0"/>
              <a:t>2</a:t>
            </a:r>
            <a:endParaRPr lang="uk-UA" dirty="0" smtClean="0"/>
          </a:p>
          <a:p>
            <a:r>
              <a:rPr lang="uk-UA" dirty="0" smtClean="0"/>
              <a:t>Виконати вправи № </a:t>
            </a:r>
            <a:r>
              <a:rPr lang="uk-UA" dirty="0" smtClean="0"/>
              <a:t>41, 44(1,2), 45, 47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8243"/>
            <a:ext cx="8856984" cy="379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7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ТОТОЖНОСТІ</a:t>
            </a:r>
            <a:br>
              <a:rPr lang="uk-UA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l-G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l-G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uk-UA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uk-UA" sz="3200" dirty="0"/>
          </a:p>
        </p:txBody>
      </p:sp>
      <p:sp>
        <p:nvSpPr>
          <p:cNvPr id="8" name="Subtitle 2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На уроці: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0070C0"/>
                </a:solidFill>
              </a:rPr>
              <a:t>Узагальнююче повторення</a:t>
            </a:r>
            <a:endParaRPr lang="uk-UA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0070C0"/>
                </a:solidFill>
              </a:rPr>
              <a:t>Означення </a:t>
            </a:r>
            <a:r>
              <a:rPr lang="uk-UA" dirty="0">
                <a:solidFill>
                  <a:srgbClr val="0070C0"/>
                </a:solidFill>
              </a:rPr>
              <a:t>синуса, косинуса та тангенса </a:t>
            </a:r>
            <a:r>
              <a:rPr lang="uk-UA" dirty="0" smtClean="0">
                <a:solidFill>
                  <a:srgbClr val="0070C0"/>
                </a:solidFill>
              </a:rPr>
              <a:t> через координати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0070C0"/>
                </a:solidFill>
              </a:rPr>
              <a:t>Гострий та тупий кути та значення </a:t>
            </a:r>
            <a:r>
              <a:rPr lang="uk-UA" dirty="0">
                <a:solidFill>
                  <a:srgbClr val="0070C0"/>
                </a:solidFill>
              </a:rPr>
              <a:t>синуса, косинуса та тангенса </a:t>
            </a:r>
            <a:endParaRPr lang="uk-UA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0070C0"/>
                </a:solidFill>
              </a:rPr>
              <a:t>Тренувальні вправи</a:t>
            </a:r>
            <a:endParaRPr lang="uk-UA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458995" cy="343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Актуалізація опорних знань</a:t>
            </a:r>
            <a:endParaRPr lang="uk-UA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60848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За  означенням:</a:t>
            </a:r>
          </a:p>
          <a:p>
            <a:pPr marL="0" indent="722313">
              <a:buNone/>
            </a:pP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 = sin </a:t>
            </a:r>
            <a:r>
              <a:rPr lang="el-G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α, </a:t>
            </a:r>
            <a:endParaRPr lang="uk-UA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722313">
              <a:buNone/>
            </a:pP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 = cos </a:t>
            </a:r>
            <a:r>
              <a:rPr lang="el-G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0" indent="722313">
              <a:buNone/>
            </a:pP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tg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 =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r>
              <a:rPr lang="el-G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456384" cy="274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95536" y="402916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Нехай x і y – </a:t>
            </a:r>
            <a:r>
              <a:rPr lang="ru-RU" dirty="0" err="1"/>
              <a:t>координати</a:t>
            </a:r>
            <a:r>
              <a:rPr lang="ru-RU" dirty="0"/>
              <a:t> точки B </a:t>
            </a:r>
            <a:r>
              <a:rPr lang="ru-RU" dirty="0" err="1" smtClean="0"/>
              <a:t>одиничного</a:t>
            </a:r>
            <a:r>
              <a:rPr lang="en-US" dirty="0" smtClean="0"/>
              <a:t> </a:t>
            </a:r>
            <a:r>
              <a:rPr lang="ru-RU" dirty="0" err="1" smtClean="0"/>
              <a:t>півкола</a:t>
            </a:r>
            <a:r>
              <a:rPr lang="ru-RU" dirty="0" smtClean="0"/>
              <a:t> . </a:t>
            </a:r>
            <a:r>
              <a:rPr lang="ru-RU" dirty="0"/>
              <a:t>З </a:t>
            </a:r>
            <a:r>
              <a:rPr lang="ru-RU" dirty="0" err="1"/>
              <a:t>прямокутного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endParaRPr lang="ru-RU" dirty="0"/>
          </a:p>
          <a:p>
            <a:r>
              <a:rPr lang="ru-RU" dirty="0"/>
              <a:t>AOB </a:t>
            </a:r>
            <a:r>
              <a:rPr lang="ru-RU" dirty="0" err="1"/>
              <a:t>дістанемо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b="1" dirty="0"/>
              <a:t>y </a:t>
            </a:r>
            <a:r>
              <a:rPr lang="ru-RU" b="1" baseline="30000" dirty="0"/>
              <a:t>2</a:t>
            </a:r>
            <a:r>
              <a:rPr lang="ru-RU" b="1" dirty="0"/>
              <a:t> + x </a:t>
            </a:r>
            <a:r>
              <a:rPr lang="ru-RU" b="1" baseline="30000" dirty="0"/>
              <a:t>2</a:t>
            </a:r>
            <a:r>
              <a:rPr lang="ru-RU" b="1" dirty="0"/>
              <a:t> = </a:t>
            </a:r>
            <a:r>
              <a:rPr lang="ru-RU" b="1" dirty="0" smtClean="0"/>
              <a:t>1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90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Основні тотожності</a:t>
            </a:r>
            <a:endParaRPr lang="uk-UA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124943"/>
          </a:xfrm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Оскільки:</a:t>
            </a:r>
          </a:p>
          <a:p>
            <a:pPr marL="0" indent="722313">
              <a:buNone/>
            </a:pP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 = sin </a:t>
            </a:r>
            <a:r>
              <a:rPr lang="el-G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α, </a:t>
            </a:r>
            <a:endParaRPr lang="uk-UA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722313">
              <a:buNone/>
            </a:pP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 = cos </a:t>
            </a:r>
            <a:r>
              <a:rPr lang="el-G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0" indent="722313">
              <a:buNone/>
            </a:pP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tg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 =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marL="0" indent="0">
              <a:buNone/>
            </a:pPr>
            <a:r>
              <a:rPr lang="uk-UA" dirty="0" smtClean="0"/>
              <a:t>То </a:t>
            </a:r>
            <a:r>
              <a:rPr lang="ru-RU" dirty="0" smtClean="0"/>
              <a:t> </a:t>
            </a:r>
            <a:r>
              <a:rPr lang="ru-RU" dirty="0"/>
              <a:t>одержимо </a:t>
            </a:r>
            <a:r>
              <a:rPr lang="ru-RU" dirty="0" err="1"/>
              <a:t>тотожність</a:t>
            </a:r>
            <a:r>
              <a:rPr lang="ru-RU" dirty="0"/>
              <a:t>: </a:t>
            </a:r>
            <a:endParaRPr lang="ru-RU" dirty="0" smtClean="0"/>
          </a:p>
          <a:p>
            <a:pPr marL="0" indent="722313">
              <a:buNone/>
            </a:pP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tg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α =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sin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α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/cos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α</a:t>
            </a:r>
            <a:r>
              <a:rPr lang="el-GR" dirty="0" smtClean="0"/>
              <a:t>.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456384" cy="274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1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Основні тотожності</a:t>
            </a:r>
            <a:endParaRPr lang="uk-UA" dirty="0">
              <a:solidFill>
                <a:srgbClr val="CC33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1268760"/>
                <a:ext cx="8784976" cy="4680520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dirty="0" smtClean="0"/>
                  <a:t>Оскільки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y </a:t>
                </a:r>
                <a:r>
                  <a:rPr lang="en-US" dirty="0"/>
                  <a:t>= sin </a:t>
                </a:r>
                <a:r>
                  <a:rPr lang="el-GR" dirty="0"/>
                  <a:t>α, </a:t>
                </a:r>
                <a:r>
                  <a:rPr lang="en-US" dirty="0"/>
                  <a:t>x = cos </a:t>
                </a:r>
                <a:r>
                  <a:rPr lang="el-GR" dirty="0"/>
                  <a:t>α, </a:t>
                </a:r>
                <a:r>
                  <a:rPr lang="uk-UA" dirty="0"/>
                  <a:t>то </a:t>
                </a:r>
                <a:r>
                  <a:rPr lang="en-US" b="1" dirty="0" smtClean="0"/>
                  <a:t>sin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+ </a:t>
                </a:r>
                <a:r>
                  <a:rPr lang="en-US" b="1" dirty="0"/>
                  <a:t>cos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= </a:t>
                </a:r>
                <a:r>
                  <a:rPr lang="el-GR" b="1" dirty="0" smtClean="0"/>
                  <a:t>1</a:t>
                </a:r>
                <a:r>
                  <a:rPr lang="el-GR" dirty="0" smtClean="0"/>
                  <a:t>.</a:t>
                </a:r>
                <a:endParaRPr lang="el-GR" dirty="0"/>
              </a:p>
              <a:p>
                <a:pPr marL="0" indent="0">
                  <a:buNone/>
                </a:pPr>
                <a:r>
                  <a:rPr lang="uk-UA" dirty="0"/>
                  <a:t>Поділимо обидві частини тотожності </a:t>
                </a:r>
                <a:r>
                  <a:rPr lang="en-US" b="1" dirty="0"/>
                  <a:t>sin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+ </a:t>
                </a:r>
                <a:r>
                  <a:rPr lang="en-US" b="1" dirty="0"/>
                  <a:t>cos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= 1</a:t>
                </a:r>
                <a:endParaRPr lang="uk-UA" dirty="0"/>
              </a:p>
              <a:p>
                <a:pPr marL="0" indent="0">
                  <a:buNone/>
                </a:pPr>
                <a:r>
                  <a:rPr lang="uk-UA" dirty="0" smtClean="0"/>
                  <a:t>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b="1" i="1"/>
                        </m:ctrlPr>
                      </m:sSupPr>
                      <m:e>
                        <m:r>
                          <a:rPr lang="en-US" b="1" i="1"/>
                          <m:t>𝒄𝒐𝒔</m:t>
                        </m:r>
                      </m:e>
                      <m:sup>
                        <m:r>
                          <a:rPr lang="en-US" b="1" i="1"/>
                          <m:t>𝟐</m:t>
                        </m:r>
                      </m:sup>
                    </m:sSup>
                    <m:r>
                      <a:rPr lang="en-US" b="1" i="1"/>
                      <m:t>𝜶</m:t>
                    </m:r>
                  </m:oMath>
                </a14:m>
                <a:r>
                  <a:rPr lang="el-GR" dirty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uk-UA" dirty="0"/>
                  <a:t>Дістанемо</a:t>
                </a:r>
                <a:r>
                  <a:rPr lang="uk-UA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b="1" i="1"/>
                          </m:ctrlPr>
                        </m:fPr>
                        <m:num>
                          <m:sSup>
                            <m:sSupPr>
                              <m:ctrlPr>
                                <a:rPr lang="uk-UA" b="1" i="1"/>
                              </m:ctrlPr>
                            </m:sSupPr>
                            <m:e>
                              <m:r>
                                <a:rPr lang="en-US" b="1" i="1"/>
                                <m:t>𝒔𝒊𝒏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uk-UA" b="1" i="1"/>
                              </m:ctrlPr>
                            </m:sSupPr>
                            <m:e>
                              <m:r>
                                <a:rPr lang="en-US" b="1" i="1"/>
                                <m:t>𝒄𝒐𝒔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𝜶</m:t>
                          </m:r>
                        </m:den>
                      </m:f>
                      <m:r>
                        <a:rPr lang="en-US" b="1" i="1"/>
                        <m:t>+</m:t>
                      </m:r>
                      <m:f>
                        <m:fPr>
                          <m:ctrlPr>
                            <a:rPr lang="uk-UA" b="1" i="1"/>
                          </m:ctrlPr>
                        </m:fPr>
                        <m:num>
                          <m:sSup>
                            <m:sSupPr>
                              <m:ctrlPr>
                                <a:rPr lang="uk-UA" b="1" i="1"/>
                              </m:ctrlPr>
                            </m:sSupPr>
                            <m:e>
                              <m:r>
                                <a:rPr lang="en-US" b="1" i="1"/>
                                <m:t>𝒄𝒐𝒔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uk-UA" b="1" i="1"/>
                              </m:ctrlPr>
                            </m:sSupPr>
                            <m:e>
                              <m:r>
                                <a:rPr lang="en-US" b="1" i="1"/>
                                <m:t>𝒄𝒐𝒔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𝜶</m:t>
                          </m:r>
                        </m:den>
                      </m:f>
                      <m:r>
                        <a:rPr lang="en-US" b="1" i="1"/>
                        <m:t>=</m:t>
                      </m:r>
                      <m:f>
                        <m:fPr>
                          <m:ctrlPr>
                            <a:rPr lang="uk-UA" b="1" i="1"/>
                          </m:ctrlPr>
                        </m:fPr>
                        <m:num>
                          <m:r>
                            <a:rPr lang="en-US" b="1" i="1"/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uk-UA" b="1" i="1"/>
                              </m:ctrlPr>
                            </m:sSupPr>
                            <m:e>
                              <m:r>
                                <a:rPr lang="en-US" b="1" i="1"/>
                                <m:t>𝒄𝒐𝒔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𝜶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uk-UA" b="1" i="1"/>
                          </m:ctrlPr>
                        </m:fPr>
                        <m:num>
                          <m:sSup>
                            <m:sSupPr>
                              <m:ctrlPr>
                                <a:rPr lang="uk-UA" b="1" i="1"/>
                              </m:ctrlPr>
                            </m:sSupPr>
                            <m:e>
                              <m:r>
                                <a:rPr lang="en-US" b="1" i="1"/>
                                <m:t>𝒔𝒊𝒏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uk-UA" b="1" i="1"/>
                              </m:ctrlPr>
                            </m:sSupPr>
                            <m:e>
                              <m:r>
                                <a:rPr lang="en-US" b="1" i="1"/>
                                <m:t>𝒄𝒐𝒔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𝜶</m:t>
                          </m:r>
                        </m:den>
                      </m:f>
                      <m:r>
                        <a:rPr lang="en-US" b="1" i="1"/>
                        <m:t>+</m:t>
                      </m:r>
                      <m:r>
                        <a:rPr lang="en-US" b="1" i="1"/>
                        <m:t>𝟏</m:t>
                      </m:r>
                      <m:r>
                        <a:rPr lang="en-US" b="1" i="1"/>
                        <m:t>=</m:t>
                      </m:r>
                      <m:f>
                        <m:fPr>
                          <m:ctrlPr>
                            <a:rPr lang="uk-UA" b="1" i="1"/>
                          </m:ctrlPr>
                        </m:fPr>
                        <m:num>
                          <m:r>
                            <a:rPr lang="en-US" b="1" i="1"/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uk-UA" b="1" i="1"/>
                              </m:ctrlPr>
                            </m:sSupPr>
                            <m:e>
                              <m:r>
                                <a:rPr lang="en-US" b="1" i="1"/>
                                <m:t>𝒄𝒐𝒔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𝜶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b="1" i="1" smtClean="0">
                              <a:solidFill>
                                <a:srgbClr val="CC3399"/>
                              </a:solidFill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C3399"/>
                              </a:solidFill>
                            </a:rPr>
                            <m:t>𝒕𝒈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C3399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C3399"/>
                          </a:solidFill>
                        </a:rPr>
                        <m:t>𝜶</m:t>
                      </m:r>
                      <m:r>
                        <a:rPr lang="en-US" b="1" i="1">
                          <a:solidFill>
                            <a:srgbClr val="CC3399"/>
                          </a:solidFill>
                        </a:rPr>
                        <m:t>+</m:t>
                      </m:r>
                      <m:r>
                        <a:rPr lang="en-US" b="1" i="1">
                          <a:solidFill>
                            <a:srgbClr val="CC3399"/>
                          </a:solidFill>
                        </a:rPr>
                        <m:t>𝟏</m:t>
                      </m:r>
                      <m:r>
                        <a:rPr lang="en-US" b="1" i="1">
                          <a:solidFill>
                            <a:srgbClr val="CC3399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uk-UA" b="1" i="1">
                              <a:solidFill>
                                <a:srgbClr val="CC3399"/>
                              </a:solidFill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C3399"/>
                              </a:solidFill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uk-UA" b="1" i="1">
                                  <a:solidFill>
                                    <a:srgbClr val="CC3399"/>
                                  </a:solidFill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C3399"/>
                                  </a:solidFill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C3399"/>
                                  </a:solidFill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C3399"/>
                              </a:solidFill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1268760"/>
                <a:ext cx="8784976" cy="4680520"/>
              </a:xfrm>
              <a:blipFill rotWithShape="1">
                <a:blip r:embed="rId2"/>
                <a:stretch>
                  <a:fillRect l="-1388" t="-117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2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Основні тотожності</a:t>
            </a:r>
            <a:endParaRPr lang="uk-UA" dirty="0">
              <a:solidFill>
                <a:srgbClr val="CC33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1268760"/>
                <a:ext cx="8712968" cy="4680520"/>
              </a:xfrm>
              <a:noFill/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dirty="0" smtClean="0"/>
                  <a:t>Оскільки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y </a:t>
                </a:r>
                <a:r>
                  <a:rPr lang="en-US" dirty="0"/>
                  <a:t>= sin </a:t>
                </a:r>
                <a:r>
                  <a:rPr lang="el-GR" dirty="0"/>
                  <a:t>α, </a:t>
                </a:r>
                <a:r>
                  <a:rPr lang="en-US" dirty="0"/>
                  <a:t>x = cos </a:t>
                </a:r>
                <a:r>
                  <a:rPr lang="el-GR" dirty="0"/>
                  <a:t>α, </a:t>
                </a:r>
                <a:r>
                  <a:rPr lang="uk-UA" dirty="0"/>
                  <a:t>то </a:t>
                </a:r>
                <a:r>
                  <a:rPr lang="en-US" b="1" dirty="0" smtClean="0"/>
                  <a:t>sin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+ </a:t>
                </a:r>
                <a:r>
                  <a:rPr lang="en-US" b="1" dirty="0"/>
                  <a:t>cos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= </a:t>
                </a:r>
                <a:r>
                  <a:rPr lang="el-GR" b="1" dirty="0" smtClean="0"/>
                  <a:t>1</a:t>
                </a:r>
                <a:r>
                  <a:rPr lang="el-GR" dirty="0" smtClean="0"/>
                  <a:t>.</a:t>
                </a:r>
                <a:endParaRPr lang="el-GR" dirty="0"/>
              </a:p>
              <a:p>
                <a:pPr marL="0" indent="0">
                  <a:buNone/>
                </a:pPr>
                <a:r>
                  <a:rPr lang="uk-UA" dirty="0"/>
                  <a:t>Поділимо обидві частини тотожності </a:t>
                </a:r>
                <a:r>
                  <a:rPr lang="en-US" b="1" dirty="0"/>
                  <a:t>sin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+ </a:t>
                </a:r>
                <a:r>
                  <a:rPr lang="en-US" b="1" dirty="0"/>
                  <a:t>cos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= 1</a:t>
                </a:r>
                <a:endParaRPr lang="uk-UA" dirty="0"/>
              </a:p>
              <a:p>
                <a:pPr marL="0" indent="0">
                  <a:buNone/>
                </a:pPr>
                <a:r>
                  <a:rPr lang="uk-UA" dirty="0" smtClean="0"/>
                  <a:t>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b="1" i="1"/>
                        </m:ctrlPr>
                      </m:sSupPr>
                      <m:e>
                        <m:r>
                          <a:rPr lang="en-US" b="1" i="1"/>
                          <m:t>𝒔𝒊𝒏</m:t>
                        </m:r>
                      </m:e>
                      <m:sup>
                        <m:r>
                          <a:rPr lang="en-US" b="1" i="1"/>
                          <m:t>𝟐</m:t>
                        </m:r>
                      </m:sup>
                    </m:sSup>
                    <m:r>
                      <a:rPr lang="en-US" b="1" i="1"/>
                      <m:t>𝜶</m:t>
                    </m:r>
                  </m:oMath>
                </a14:m>
                <a:r>
                  <a:rPr lang="el-GR" dirty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uk-UA" dirty="0"/>
                  <a:t>Дістанемо</a:t>
                </a:r>
                <a:r>
                  <a:rPr lang="uk-UA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b="1" i="1"/>
                        </m:ctrlPr>
                      </m:fPr>
                      <m:num>
                        <m:sSup>
                          <m:sSupPr>
                            <m:ctrlPr>
                              <a:rPr lang="uk-UA" b="1" i="1"/>
                            </m:ctrlPr>
                          </m:sSupPr>
                          <m:e>
                            <m:r>
                              <a:rPr lang="en-US" b="1" i="1"/>
                              <m:t>𝒔𝒊𝒏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𝜶</m:t>
                        </m:r>
                      </m:num>
                      <m:den>
                        <m:sSup>
                          <m:sSupPr>
                            <m:ctrlPr>
                              <a:rPr lang="uk-UA" b="1" i="1"/>
                            </m:ctrlPr>
                          </m:sSupPr>
                          <m:e>
                            <m:r>
                              <a:rPr lang="en-US" b="1" i="1"/>
                              <m:t>𝒔𝒊𝒏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𝜶</m:t>
                        </m:r>
                      </m:den>
                    </m:f>
                    <m:r>
                      <a:rPr lang="en-US" b="1" i="1"/>
                      <m:t>+</m:t>
                    </m:r>
                    <m:f>
                      <m:fPr>
                        <m:ctrlPr>
                          <a:rPr lang="uk-UA" b="1" i="1"/>
                        </m:ctrlPr>
                      </m:fPr>
                      <m:num>
                        <m:sSup>
                          <m:sSupPr>
                            <m:ctrlPr>
                              <a:rPr lang="uk-UA" b="1" i="1"/>
                            </m:ctrlPr>
                          </m:sSupPr>
                          <m:e>
                            <m:r>
                              <a:rPr lang="en-US" b="1" i="1"/>
                              <m:t>𝒄𝒐𝒔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𝜶</m:t>
                        </m:r>
                      </m:num>
                      <m:den>
                        <m:sSup>
                          <m:sSupPr>
                            <m:ctrlPr>
                              <a:rPr lang="uk-UA" b="1" i="1"/>
                            </m:ctrlPr>
                          </m:sSupPr>
                          <m:e>
                            <m:r>
                              <a:rPr lang="en-US" b="1" i="1"/>
                              <m:t>𝒔𝒊𝒏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𝜶</m:t>
                        </m:r>
                      </m:den>
                    </m:f>
                    <m:r>
                      <a:rPr lang="en-US" b="1" i="1"/>
                      <m:t>=</m:t>
                    </m:r>
                    <m:f>
                      <m:fPr>
                        <m:ctrlPr>
                          <a:rPr lang="uk-UA" b="1" i="1"/>
                        </m:ctrlPr>
                      </m:fPr>
                      <m:num>
                        <m:r>
                          <a:rPr lang="en-US" b="1" i="1"/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uk-UA" b="1" i="1"/>
                            </m:ctrlPr>
                          </m:sSupPr>
                          <m:e>
                            <m:r>
                              <a:rPr lang="en-US" b="1" i="1"/>
                              <m:t>𝒔𝒊𝒏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𝜶</m:t>
                        </m:r>
                      </m:den>
                    </m:f>
                  </m:oMath>
                </a14:m>
                <a:r>
                  <a:rPr lang="en-US" dirty="0" smtClean="0"/>
                  <a:t>,        </a:t>
                </a:r>
                <a14:m>
                  <m:oMath xmlns:m="http://schemas.openxmlformats.org/officeDocument/2006/math">
                    <m:r>
                      <a:rPr lang="en-US" b="1" i="1"/>
                      <m:t>𝟏</m:t>
                    </m:r>
                    <m:r>
                      <a:rPr lang="en-US" b="1" i="1"/>
                      <m:t>+</m:t>
                    </m:r>
                    <m:f>
                      <m:fPr>
                        <m:ctrlPr>
                          <a:rPr lang="uk-UA" b="1" i="1"/>
                        </m:ctrlPr>
                      </m:fPr>
                      <m:num>
                        <m:sSup>
                          <m:sSupPr>
                            <m:ctrlPr>
                              <a:rPr lang="uk-UA" b="1" i="1"/>
                            </m:ctrlPr>
                          </m:sSupPr>
                          <m:e>
                            <m:r>
                              <a:rPr lang="en-US" b="1" i="1"/>
                              <m:t>𝒄𝒐𝒔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𝜶</m:t>
                        </m:r>
                      </m:num>
                      <m:den>
                        <m:sSup>
                          <m:sSupPr>
                            <m:ctrlPr>
                              <a:rPr lang="uk-UA" b="1" i="1"/>
                            </m:ctrlPr>
                          </m:sSupPr>
                          <m:e>
                            <m:r>
                              <a:rPr lang="en-US" b="1" i="1"/>
                              <m:t>𝒔𝒊𝒏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𝜶</m:t>
                        </m:r>
                      </m:den>
                    </m:f>
                    <m:r>
                      <a:rPr lang="en-US" b="1" i="1"/>
                      <m:t>=</m:t>
                    </m:r>
                    <m:f>
                      <m:fPr>
                        <m:ctrlPr>
                          <a:rPr lang="uk-UA" b="1" i="1"/>
                        </m:ctrlPr>
                      </m:fPr>
                      <m:num>
                        <m:r>
                          <a:rPr lang="en-US" b="1" i="1"/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uk-UA" b="1" i="1"/>
                            </m:ctrlPr>
                          </m:sSupPr>
                          <m:e>
                            <m:r>
                              <a:rPr lang="en-US" b="1" i="1"/>
                              <m:t>𝒔𝒊𝒏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𝜶</m:t>
                        </m:r>
                      </m:den>
                    </m:f>
                  </m:oMath>
                </a14:m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C3399"/>
                          </a:solidFill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CC3399"/>
                          </a:solidFill>
                        </a:rPr>
                        <m:t>+</m:t>
                      </m:r>
                      <m:sSup>
                        <m:sSupPr>
                          <m:ctrlPr>
                            <a:rPr lang="uk-UA" b="1" i="1">
                              <a:solidFill>
                                <a:srgbClr val="CC3399"/>
                              </a:solidFill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C3399"/>
                              </a:solidFill>
                            </a:rPr>
                            <m:t>𝒄𝒕𝒈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C3399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C3399"/>
                          </a:solidFill>
                        </a:rPr>
                        <m:t>𝜶</m:t>
                      </m:r>
                      <m:r>
                        <a:rPr lang="en-US" b="1" i="1">
                          <a:solidFill>
                            <a:srgbClr val="CC3399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uk-UA" b="1" i="1">
                              <a:solidFill>
                                <a:srgbClr val="CC3399"/>
                              </a:solidFill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C3399"/>
                              </a:solidFill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uk-UA" b="1" i="1">
                                  <a:solidFill>
                                    <a:srgbClr val="CC3399"/>
                                  </a:solidFill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C3399"/>
                                  </a:solidFill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C3399"/>
                                  </a:solidFill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C3399"/>
                              </a:solidFill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1268760"/>
                <a:ext cx="8712968" cy="4680520"/>
              </a:xfrm>
              <a:blipFill rotWithShape="1">
                <a:blip r:embed="rId2"/>
                <a:stretch>
                  <a:fillRect l="-1399" t="-208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1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C3399"/>
                </a:solidFill>
              </a:rPr>
              <a:t>Первинне застосування набутих знань</a:t>
            </a:r>
            <a:endParaRPr lang="uk-UA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7281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Задача</a:t>
            </a:r>
            <a:r>
              <a:rPr lang="uk-UA" sz="3600" dirty="0"/>
              <a:t>. Обчисліть значення </a:t>
            </a:r>
            <a:r>
              <a:rPr lang="en-US" sz="3600" dirty="0"/>
              <a:t>cos </a:t>
            </a:r>
            <a:r>
              <a:rPr lang="el-GR" sz="3600" dirty="0"/>
              <a:t>α </a:t>
            </a:r>
            <a:r>
              <a:rPr lang="uk-UA" sz="3600" dirty="0"/>
              <a:t>і </a:t>
            </a:r>
            <a:r>
              <a:rPr lang="en-US" sz="3600" dirty="0" err="1"/>
              <a:t>tg</a:t>
            </a:r>
            <a:r>
              <a:rPr lang="en-US" sz="3600" dirty="0"/>
              <a:t> </a:t>
            </a:r>
            <a:r>
              <a:rPr lang="el-GR" sz="3600" dirty="0"/>
              <a:t>α,</a:t>
            </a:r>
          </a:p>
          <a:p>
            <a:pPr marL="0" indent="0">
              <a:buNone/>
            </a:pPr>
            <a:r>
              <a:rPr lang="uk-UA" sz="3600" dirty="0"/>
              <a:t>якщо </a:t>
            </a:r>
            <a:r>
              <a:rPr lang="en-US" sz="3600" dirty="0"/>
              <a:t>sin </a:t>
            </a:r>
            <a:r>
              <a:rPr lang="el-GR" sz="3600" dirty="0"/>
              <a:t>α </a:t>
            </a:r>
            <a:r>
              <a:rPr lang="el-GR" sz="3600" dirty="0" smtClean="0"/>
              <a:t>=</a:t>
            </a:r>
            <a:r>
              <a:rPr lang="uk-UA" sz="3600" dirty="0" smtClean="0"/>
              <a:t> </a:t>
            </a:r>
            <a:r>
              <a:rPr lang="el-GR" sz="3600" dirty="0" smtClean="0"/>
              <a:t>5</a:t>
            </a:r>
            <a:r>
              <a:rPr lang="uk-UA" sz="3600" dirty="0" smtClean="0"/>
              <a:t> / </a:t>
            </a:r>
            <a:r>
              <a:rPr lang="el-GR" sz="3600" dirty="0" smtClean="0"/>
              <a:t>13</a:t>
            </a:r>
            <a:r>
              <a:rPr lang="uk-UA" sz="3600" dirty="0" smtClean="0"/>
              <a:t> і </a:t>
            </a:r>
            <a:r>
              <a:rPr lang="uk-UA" sz="3600" dirty="0"/>
              <a:t>90° &lt; </a:t>
            </a:r>
            <a:r>
              <a:rPr lang="el-GR" sz="3600" dirty="0"/>
              <a:t>α &lt; 180°.</a:t>
            </a:r>
            <a:endParaRPr lang="uk-UA" sz="36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4008" y="4437112"/>
            <a:ext cx="4038600" cy="104097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Робота з підручником (ст. 13)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43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До уваги!</a:t>
            </a:r>
            <a:endParaRPr lang="uk-UA" dirty="0">
              <a:solidFill>
                <a:srgbClr val="CC33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12776"/>
                <a:ext cx="8507288" cy="4713387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dirty="0"/>
                  <a:t>1. Щоб знайти за однією з величин </a:t>
                </a:r>
                <a:r>
                  <a:rPr lang="en-US" dirty="0"/>
                  <a:t>sin </a:t>
                </a:r>
                <a:r>
                  <a:rPr lang="el-GR" dirty="0" smtClean="0"/>
                  <a:t>α, </a:t>
                </a:r>
                <a:r>
                  <a:rPr lang="en-US" dirty="0"/>
                  <a:t>cos  </a:t>
                </a:r>
                <a:r>
                  <a:rPr lang="el-GR" dirty="0"/>
                  <a:t>α </a:t>
                </a:r>
                <a:r>
                  <a:rPr lang="uk-UA" dirty="0"/>
                  <a:t>чи </a:t>
                </a:r>
                <a:r>
                  <a:rPr lang="en-US" dirty="0" err="1"/>
                  <a:t>tg</a:t>
                </a:r>
                <a:r>
                  <a:rPr lang="en-US" dirty="0"/>
                  <a:t> </a:t>
                </a:r>
                <a:r>
                  <a:rPr lang="el-GR" dirty="0"/>
                  <a:t>α </a:t>
                </a:r>
                <a:r>
                  <a:rPr lang="el-GR" dirty="0" smtClean="0"/>
                  <a:t> </a:t>
                </a:r>
                <a:r>
                  <a:rPr lang="uk-UA" dirty="0"/>
                  <a:t>інші дві </a:t>
                </a:r>
                <a:r>
                  <a:rPr lang="uk-UA" dirty="0" smtClean="0"/>
                  <a:t>величини</a:t>
                </a:r>
                <a:r>
                  <a:rPr lang="uk-UA" dirty="0"/>
                  <a:t>, </a:t>
                </a:r>
                <a:r>
                  <a:rPr lang="uk-UA" dirty="0" smtClean="0"/>
                  <a:t>слід  скористатися </a:t>
                </a:r>
                <a:r>
                  <a:rPr lang="uk-UA" dirty="0"/>
                  <a:t>тотожностями:</a:t>
                </a:r>
              </a:p>
              <a:p>
                <a:pPr marL="0" indent="0">
                  <a:buNone/>
                </a:pPr>
                <a:r>
                  <a:rPr lang="en-US" b="1" dirty="0"/>
                  <a:t>sin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+ </a:t>
                </a:r>
                <a:r>
                  <a:rPr lang="en-US" b="1" dirty="0"/>
                  <a:t>cos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</a:t>
                </a:r>
                <a:r>
                  <a:rPr lang="el-GR" b="1" dirty="0"/>
                  <a:t>α = </a:t>
                </a:r>
                <a:r>
                  <a:rPr lang="el-GR" b="1" dirty="0" smtClean="0"/>
                  <a:t>1</a:t>
                </a:r>
                <a:r>
                  <a:rPr lang="uk-UA" b="1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/>
                      <m:t>𝒕𝒈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𝜶</m:t>
                    </m:r>
                    <m:r>
                      <a:rPr lang="en-US" b="1" i="1"/>
                      <m:t>= </m:t>
                    </m:r>
                    <m:f>
                      <m:fPr>
                        <m:ctrlPr>
                          <a:rPr lang="uk-UA" b="1" i="1"/>
                        </m:ctrlPr>
                      </m:fPr>
                      <m:num>
                        <m:r>
                          <a:rPr lang="en-US" b="1" i="1"/>
                          <m:t>𝒔𝒊𝒏</m:t>
                        </m:r>
                        <m:r>
                          <a:rPr lang="en-US" b="1" i="1"/>
                          <m:t> </m:t>
                        </m:r>
                        <m:r>
                          <a:rPr lang="en-US" b="1" i="1"/>
                          <m:t>𝜶</m:t>
                        </m:r>
                      </m:num>
                      <m:den>
                        <m:r>
                          <a:rPr lang="en-US" b="1" i="1"/>
                          <m:t>𝒄𝒐𝒔</m:t>
                        </m:r>
                        <m:r>
                          <a:rPr lang="en-US" b="1" i="1"/>
                          <m:t> </m:t>
                        </m:r>
                        <m:r>
                          <a:rPr lang="en-US" b="1" i="1"/>
                          <m:t>𝜶</m:t>
                        </m:r>
                      </m:den>
                    </m:f>
                  </m:oMath>
                </a14:m>
                <a:r>
                  <a:rPr lang="uk-UA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𝒕𝒈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uk-UA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den>
                    </m:f>
                  </m:oMath>
                </a14:m>
                <a:r>
                  <a:rPr lang="el-GR" dirty="0" smtClean="0"/>
                  <a:t>.</a:t>
                </a:r>
                <a:endParaRPr lang="el-GR" dirty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:r>
                  <a:rPr lang="el-GR" dirty="0" smtClean="0"/>
                  <a:t>2</a:t>
                </a:r>
                <a:r>
                  <a:rPr lang="el-GR" dirty="0"/>
                  <a:t>. </a:t>
                </a:r>
                <a:r>
                  <a:rPr lang="uk-UA" dirty="0"/>
                  <a:t>У формулі </a:t>
                </a:r>
                <a14:m>
                  <m:oMath xmlns:m="http://schemas.openxmlformats.org/officeDocument/2006/math">
                    <m:r>
                      <a:rPr lang="en-US" b="1" i="1"/>
                      <m:t>𝒄𝒐𝒔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𝜶</m:t>
                    </m:r>
                    <m:r>
                      <a:rPr lang="en-US" b="1" i="1"/>
                      <m:t>=±</m:t>
                    </m:r>
                    <m:rad>
                      <m:radPr>
                        <m:degHide m:val="on"/>
                        <m:ctrlPr>
                          <a:rPr lang="uk-UA" b="1" i="1"/>
                        </m:ctrlPr>
                      </m:radPr>
                      <m:deg/>
                      <m:e>
                        <m:r>
                          <a:rPr lang="en-US" b="1" i="1"/>
                          <m:t>𝟏</m:t>
                        </m:r>
                        <m:r>
                          <a:rPr lang="en-US" b="1" i="1"/>
                          <m:t>−</m:t>
                        </m:r>
                        <m:sSup>
                          <m:sSupPr>
                            <m:ctrlPr>
                              <a:rPr lang="uk-UA" b="1" i="1"/>
                            </m:ctrlPr>
                          </m:sSupPr>
                          <m:e>
                            <m:r>
                              <a:rPr lang="en-US" b="1" i="1"/>
                              <m:t>𝒔𝒊𝒏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𝜶</m:t>
                        </m:r>
                      </m:e>
                    </m:rad>
                  </m:oMath>
                </a14:m>
                <a:endParaRPr lang="uk-UA" dirty="0"/>
              </a:p>
              <a:p>
                <a:pPr marL="0" indent="0">
                  <a:buNone/>
                </a:pPr>
                <a:r>
                  <a:rPr lang="uk-UA" dirty="0"/>
                  <a:t>поставте перед квадратним коренем</a:t>
                </a:r>
              </a:p>
              <a:p>
                <a:pPr marL="0" indent="0">
                  <a:buNone/>
                </a:pPr>
                <a:r>
                  <a:rPr lang="uk-UA" dirty="0"/>
                  <a:t>знак «–», якщо за умовою задачі кут </a:t>
                </a:r>
                <a:r>
                  <a:rPr lang="el-GR" dirty="0" smtClean="0"/>
                  <a:t>α </a:t>
                </a:r>
                <a:r>
                  <a:rPr lang="el-GR" dirty="0"/>
                  <a:t>– </a:t>
                </a:r>
                <a:r>
                  <a:rPr lang="uk-UA" dirty="0"/>
                  <a:t>тупий.</a:t>
                </a:r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12776"/>
                <a:ext cx="8507288" cy="4713387"/>
              </a:xfrm>
              <a:blipFill rotWithShape="1">
                <a:blip r:embed="rId2"/>
                <a:stretch>
                  <a:fillRect l="-1433" t="-1164" r="-2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91" y="1700808"/>
            <a:ext cx="40077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36" y="-18485"/>
            <a:ext cx="9144000" cy="1143000"/>
          </a:xfrm>
        </p:spPr>
        <p:txBody>
          <a:bodyPr>
            <a:noAutofit/>
          </a:bodyPr>
          <a:lstStyle/>
          <a:p>
            <a:r>
              <a:rPr lang="uk-UA" sz="2700" b="1" dirty="0" smtClean="0">
                <a:solidFill>
                  <a:srgbClr val="CC3399"/>
                </a:solidFill>
              </a:rPr>
              <a:t>Тотожності, які синуси</a:t>
            </a:r>
            <a:r>
              <a:rPr lang="uk-UA" sz="2700" b="1" dirty="0">
                <a:solidFill>
                  <a:srgbClr val="CC3399"/>
                </a:solidFill>
              </a:rPr>
              <a:t>, косинуси і </a:t>
            </a:r>
            <a:r>
              <a:rPr lang="uk-UA" sz="2700" b="1" dirty="0" smtClean="0">
                <a:solidFill>
                  <a:srgbClr val="CC3399"/>
                </a:solidFill>
              </a:rPr>
              <a:t>тангенси тупих </a:t>
            </a:r>
            <a:r>
              <a:rPr lang="uk-UA" sz="2700" b="1" dirty="0">
                <a:solidFill>
                  <a:srgbClr val="CC3399"/>
                </a:solidFill>
              </a:rPr>
              <a:t>кутів </a:t>
            </a:r>
            <a:r>
              <a:rPr lang="uk-UA" sz="2700" b="1" dirty="0" smtClean="0">
                <a:solidFill>
                  <a:srgbClr val="CC3399"/>
                </a:solidFill>
              </a:rPr>
              <a:t>виражають </a:t>
            </a:r>
            <a:r>
              <a:rPr lang="uk-UA" sz="2700" b="1" dirty="0">
                <a:solidFill>
                  <a:srgbClr val="CC3399"/>
                </a:solidFill>
              </a:rPr>
              <a:t>через синуси, косинуси і тангенси гострих кутів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1052737"/>
                <a:ext cx="5544616" cy="4536504"/>
              </a:xfrm>
              <a:noFill/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uk-UA" dirty="0" smtClean="0"/>
                  <a:t>Нехай </a:t>
                </a:r>
                <a:r>
                  <a:rPr lang="uk-UA" dirty="0" smtClean="0">
                    <a:sym typeface="Symbol"/>
                  </a:rPr>
                  <a:t></a:t>
                </a:r>
                <a:r>
                  <a:rPr lang="en-US" dirty="0" smtClean="0"/>
                  <a:t>AO</a:t>
                </a:r>
                <a:r>
                  <a:rPr lang="uk-U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B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l-GR" dirty="0"/>
                  <a:t>α – </a:t>
                </a:r>
                <a:r>
                  <a:rPr lang="uk-UA" dirty="0"/>
                  <a:t>тупий, </a:t>
                </a:r>
                <a:r>
                  <a:rPr lang="uk-UA" dirty="0" smtClean="0"/>
                  <a:t>тоді</a:t>
                </a:r>
              </a:p>
              <a:p>
                <a:pPr marL="0" indent="0">
                  <a:buNone/>
                </a:pPr>
                <a:r>
                  <a:rPr lang="uk-UA" dirty="0"/>
                  <a:t> </a:t>
                </a:r>
                <a:r>
                  <a:rPr lang="uk-UA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/>
                        </m:ctrlPr>
                      </m:sSubPr>
                      <m:e>
                        <m:sSub>
                          <m:sSubPr>
                            <m:ctrlPr>
                              <a:rPr lang="uk-UA" i="1"/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dirty="0">
                                <a:sym typeface="Symbol"/>
                              </a:rPr>
                              <m:t></m:t>
                            </m:r>
                            <m:r>
                              <a:rPr lang="en-US" i="1"/>
                              <m:t>𝐴</m:t>
                            </m:r>
                          </m:e>
                          <m:sub>
                            <m:r>
                              <a:rPr lang="en-US" i="1"/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/>
                          <m:t>O</m:t>
                        </m:r>
                        <m:r>
                          <a:rPr lang="en-US"/>
                          <m:t> </m:t>
                        </m:r>
                        <m:r>
                          <m:rPr>
                            <m:sty m:val="p"/>
                          </m:rPr>
                          <a:rPr lang="en-US"/>
                          <m:t>B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180° – </a:t>
                </a:r>
                <a:r>
                  <a:rPr lang="el-GR" dirty="0"/>
                  <a:t>α – </a:t>
                </a:r>
                <a:r>
                  <a:rPr lang="uk-UA" dirty="0"/>
                  <a:t>гострий.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 smtClean="0"/>
                  <a:t>Відкладаємо від </a:t>
                </a:r>
                <a:r>
                  <a:rPr lang="uk-UA" dirty="0"/>
                  <a:t>додатної півосі ОХ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 smtClean="0">
                    <a:sym typeface="Symbol"/>
                  </a:rPr>
                  <a:t></a:t>
                </a:r>
                <a:r>
                  <a:rPr lang="en-US" dirty="0" smtClean="0"/>
                  <a:t>AOB </a:t>
                </a:r>
                <a:r>
                  <a:rPr lang="en-US" dirty="0"/>
                  <a:t>= </a:t>
                </a:r>
                <a:r>
                  <a:rPr lang="en-US" dirty="0" smtClean="0">
                    <a:sym typeface="Symbol"/>
                  </a:rPr>
                  <a:t></a:t>
                </a:r>
                <a:r>
                  <a:rPr lang="uk-U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uk-U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180° – </a:t>
                </a:r>
                <a:r>
                  <a:rPr lang="el-GR" dirty="0"/>
                  <a:t>α.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 smtClean="0"/>
                  <a:t>Проведемо </a:t>
                </a:r>
                <a:r>
                  <a:rPr lang="en-US" dirty="0"/>
                  <a:t>BK </a:t>
                </a:r>
                <a14:m>
                  <m:oMath xmlns:m="http://schemas.openxmlformats.org/officeDocument/2006/math">
                    <m:r>
                      <a:rPr lang="en-US" i="1"/>
                      <m:t>⊥</m:t>
                    </m:r>
                  </m:oMath>
                </a14:m>
                <a:r>
                  <a:rPr lang="uk-UA" dirty="0" smtClean="0"/>
                  <a:t> </a:t>
                </a:r>
                <a:r>
                  <a:rPr lang="en-US" dirty="0" smtClean="0"/>
                  <a:t>OX </a:t>
                </a:r>
                <a:r>
                  <a:rPr lang="uk-UA" dirty="0" smtClean="0"/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B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sSub>
                      <m:sSubPr>
                        <m:ctrlPr>
                          <a:rPr lang="uk-UA" i="1"/>
                        </m:ctrlPr>
                      </m:sSubPr>
                      <m:e>
                        <m:r>
                          <a:rPr lang="en-US" i="1"/>
                          <m:t>𝐾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⊥</m:t>
                    </m:r>
                  </m:oMath>
                </a14:m>
                <a:r>
                  <a:rPr lang="uk-UA" dirty="0" smtClean="0"/>
                  <a:t> </a:t>
                </a:r>
                <a:r>
                  <a:rPr lang="en-US" dirty="0" smtClean="0"/>
                  <a:t>OX</a:t>
                </a:r>
                <a:r>
                  <a:rPr lang="en-US" dirty="0"/>
                  <a:t>.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 smtClean="0"/>
                  <a:t>Прямокутні </a:t>
                </a:r>
                <a:r>
                  <a:rPr lang="uk-UA" dirty="0"/>
                  <a:t>трикутники </a:t>
                </a:r>
                <a:r>
                  <a:rPr lang="en-US" dirty="0"/>
                  <a:t>OBK </a:t>
                </a:r>
                <a:r>
                  <a:rPr lang="uk-UA" dirty="0"/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OB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sSub>
                      <m:sSubPr>
                        <m:ctrlPr>
                          <a:rPr lang="uk-UA" i="1"/>
                        </m:ctrlPr>
                      </m:sSubPr>
                      <m:e>
                        <m:r>
                          <a:rPr lang="en-US" i="1"/>
                          <m:t>𝐾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uk-UA" dirty="0" smtClean="0"/>
                  <a:t> рівні </a:t>
                </a:r>
                <a:r>
                  <a:rPr lang="uk-UA" dirty="0"/>
                  <a:t>за гіпотенузою </a:t>
                </a:r>
                <a:r>
                  <a:rPr lang="uk-UA" dirty="0" smtClean="0"/>
                  <a:t>і гострим </a:t>
                </a:r>
                <a:r>
                  <a:rPr lang="uk-UA" dirty="0"/>
                  <a:t>кутом.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 smtClean="0"/>
                  <a:t>З </a:t>
                </a:r>
                <a:r>
                  <a:rPr lang="uk-UA" dirty="0"/>
                  <a:t>рівності трикутників випливає, що </a:t>
                </a:r>
                <a:r>
                  <a:rPr lang="en-US" dirty="0"/>
                  <a:t>OK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O</m:t>
                    </m:r>
                    <m:sSub>
                      <m:sSubPr>
                        <m:ctrlPr>
                          <a:rPr lang="uk-UA" i="1"/>
                        </m:ctrlPr>
                      </m:sSubPr>
                      <m:e>
                        <m:r>
                          <a:rPr lang="en-US" i="1"/>
                          <m:t>𝐾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en-US" dirty="0" smtClean="0"/>
                  <a:t>BK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uk-UA" dirty="0" smtClean="0"/>
                  <a:t> тобто </a:t>
                </a:r>
                <a:r>
                  <a:rPr lang="en-US" dirty="0"/>
                  <a:t>x =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/>
                        </m:ctrlPr>
                      </m:sSub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,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 smtClean="0"/>
                  <a:t>Тоді </a:t>
                </a:r>
                <a:r>
                  <a:rPr lang="en-US" dirty="0"/>
                  <a:t>sin (180° – </a:t>
                </a:r>
                <a:r>
                  <a:rPr lang="el-GR" dirty="0"/>
                  <a:t>α) = </a:t>
                </a:r>
                <a:r>
                  <a:rPr lang="en-US" dirty="0"/>
                  <a:t>y, sin </a:t>
                </a:r>
                <a:r>
                  <a:rPr lang="el-GR" dirty="0"/>
                  <a:t>α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/>
                        </m:ctrlPr>
                      </m:sSubPr>
                      <m:e>
                        <m:r>
                          <a:rPr lang="en-US" i="1"/>
                          <m:t>𝑦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uk-UA" dirty="0"/>
                  <a:t>Звідси </a:t>
                </a:r>
                <a:r>
                  <a:rPr lang="en-US" b="1" dirty="0">
                    <a:solidFill>
                      <a:srgbClr val="CC3399"/>
                    </a:solidFill>
                  </a:rPr>
                  <a:t>sin (180° – </a:t>
                </a:r>
                <a:r>
                  <a:rPr lang="el-GR" b="1" dirty="0" smtClean="0">
                    <a:solidFill>
                      <a:srgbClr val="CC3399"/>
                    </a:solidFill>
                  </a:rPr>
                  <a:t>α) </a:t>
                </a:r>
                <a:r>
                  <a:rPr lang="el-GR" b="1" dirty="0">
                    <a:solidFill>
                      <a:srgbClr val="CC3399"/>
                    </a:solidFill>
                  </a:rPr>
                  <a:t>= </a:t>
                </a:r>
                <a:r>
                  <a:rPr lang="en-US" b="1" dirty="0">
                    <a:solidFill>
                      <a:srgbClr val="CC3399"/>
                    </a:solidFill>
                  </a:rPr>
                  <a:t>sin </a:t>
                </a:r>
                <a:r>
                  <a:rPr lang="el-GR" b="1" dirty="0" smtClean="0">
                    <a:solidFill>
                      <a:srgbClr val="CC3399"/>
                    </a:solidFill>
                  </a:rPr>
                  <a:t>α.</a:t>
                </a:r>
                <a:r>
                  <a:rPr lang="uk-UA" b="1" dirty="0" smtClean="0">
                    <a:solidFill>
                      <a:srgbClr val="CC3399"/>
                    </a:solidFill>
                  </a:rPr>
                  <a:t> </a:t>
                </a:r>
                <a:r>
                  <a:rPr lang="uk-UA" b="1" dirty="0" smtClean="0"/>
                  <a:t>(1)</a:t>
                </a:r>
              </a:p>
              <a:p>
                <a:pPr marL="0" indent="0">
                  <a:buNone/>
                </a:pPr>
                <a:r>
                  <a:rPr lang="uk-UA" dirty="0"/>
                  <a:t>Оскільки </a:t>
                </a:r>
                <a:r>
                  <a:rPr lang="en-US" dirty="0"/>
                  <a:t>cos (180° </a:t>
                </a:r>
                <a:r>
                  <a:rPr lang="en-US" dirty="0" smtClean="0"/>
                  <a:t>–</a:t>
                </a:r>
                <a:r>
                  <a:rPr lang="uk-UA" dirty="0" smtClean="0"/>
                  <a:t> </a:t>
                </a:r>
                <a:r>
                  <a:rPr lang="el-GR" dirty="0" smtClean="0"/>
                  <a:t>α)</a:t>
                </a:r>
                <a:r>
                  <a:rPr lang="uk-UA" dirty="0" smtClean="0"/>
                  <a:t> </a:t>
                </a:r>
                <a:r>
                  <a:rPr lang="el-GR" dirty="0" smtClean="0"/>
                  <a:t>=</a:t>
                </a:r>
                <a:r>
                  <a:rPr lang="uk-UA" dirty="0" smtClean="0"/>
                  <a:t> </a:t>
                </a:r>
                <a:r>
                  <a:rPr lang="en-US" dirty="0" smtClean="0"/>
                  <a:t>x</a:t>
                </a:r>
                <a:r>
                  <a:rPr lang="en-US" dirty="0"/>
                  <a:t>, cos </a:t>
                </a:r>
                <a:r>
                  <a:rPr lang="el-GR" dirty="0"/>
                  <a:t>α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uk-UA" dirty="0"/>
                  <a:t>а </a:t>
                </a:r>
                <a:r>
                  <a:rPr lang="en-US" dirty="0" smtClean="0"/>
                  <a:t>x</a:t>
                </a:r>
                <a:r>
                  <a:rPr lang="uk-UA" dirty="0" smtClean="0"/>
                  <a:t> </a:t>
                </a:r>
                <a:r>
                  <a:rPr lang="en-US" dirty="0" smtClean="0"/>
                  <a:t>=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uk-UA" dirty="0"/>
                  <a:t>то </a:t>
                </a:r>
                <a:r>
                  <a:rPr lang="en-US" b="1" dirty="0">
                    <a:solidFill>
                      <a:srgbClr val="CC3399"/>
                    </a:solidFill>
                  </a:rPr>
                  <a:t>cos (180° – </a:t>
                </a:r>
                <a:r>
                  <a:rPr lang="el-GR" b="1" dirty="0" smtClean="0">
                    <a:solidFill>
                      <a:srgbClr val="CC3399"/>
                    </a:solidFill>
                  </a:rPr>
                  <a:t>α) </a:t>
                </a:r>
                <a:r>
                  <a:rPr lang="el-GR" b="1" dirty="0">
                    <a:solidFill>
                      <a:srgbClr val="CC3399"/>
                    </a:solidFill>
                  </a:rPr>
                  <a:t>= – </a:t>
                </a:r>
                <a:r>
                  <a:rPr lang="en-US" b="1" dirty="0">
                    <a:solidFill>
                      <a:srgbClr val="CC3399"/>
                    </a:solidFill>
                  </a:rPr>
                  <a:t>cos </a:t>
                </a:r>
                <a:r>
                  <a:rPr lang="el-GR" b="1" dirty="0" smtClean="0">
                    <a:solidFill>
                      <a:srgbClr val="CC3399"/>
                    </a:solidFill>
                  </a:rPr>
                  <a:t>α. </a:t>
                </a:r>
                <a:r>
                  <a:rPr lang="el-GR" b="1" dirty="0"/>
                  <a:t>(2)</a:t>
                </a:r>
              </a:p>
              <a:p>
                <a:pPr marL="0" indent="0">
                  <a:buNone/>
                </a:pPr>
                <a:r>
                  <a:rPr lang="uk-UA" dirty="0"/>
                  <a:t>Поділивши </a:t>
                </a:r>
                <a:r>
                  <a:rPr lang="uk-UA" dirty="0" err="1"/>
                  <a:t>почленно</a:t>
                </a:r>
                <a:r>
                  <a:rPr lang="uk-UA" dirty="0"/>
                  <a:t> рівності (1) і (2),</a:t>
                </a:r>
              </a:p>
              <a:p>
                <a:pPr marL="0" indent="0">
                  <a:buNone/>
                </a:pPr>
                <a:r>
                  <a:rPr lang="uk-UA" dirty="0"/>
                  <a:t>матимемо: </a:t>
                </a:r>
                <a:r>
                  <a:rPr lang="en-US" b="1" dirty="0" err="1">
                    <a:solidFill>
                      <a:srgbClr val="CC3399"/>
                    </a:solidFill>
                  </a:rPr>
                  <a:t>tg</a:t>
                </a:r>
                <a:r>
                  <a:rPr lang="en-US" b="1" dirty="0">
                    <a:solidFill>
                      <a:srgbClr val="CC3399"/>
                    </a:solidFill>
                  </a:rPr>
                  <a:t> (180° – </a:t>
                </a:r>
                <a:r>
                  <a:rPr lang="el-GR" b="1" dirty="0" smtClean="0">
                    <a:solidFill>
                      <a:srgbClr val="CC3399"/>
                    </a:solidFill>
                  </a:rPr>
                  <a:t>α) </a:t>
                </a:r>
                <a:r>
                  <a:rPr lang="el-GR" b="1" dirty="0">
                    <a:solidFill>
                      <a:srgbClr val="CC3399"/>
                    </a:solidFill>
                  </a:rPr>
                  <a:t>= – </a:t>
                </a:r>
                <a:r>
                  <a:rPr lang="en-US" b="1" dirty="0" err="1">
                    <a:solidFill>
                      <a:srgbClr val="CC3399"/>
                    </a:solidFill>
                  </a:rPr>
                  <a:t>tg</a:t>
                </a:r>
                <a:r>
                  <a:rPr lang="en-US" b="1" dirty="0">
                    <a:solidFill>
                      <a:srgbClr val="CC3399"/>
                    </a:solidFill>
                  </a:rPr>
                  <a:t> </a:t>
                </a:r>
                <a:r>
                  <a:rPr lang="el-GR" b="1" dirty="0" smtClean="0">
                    <a:solidFill>
                      <a:srgbClr val="CC3399"/>
                    </a:solidFill>
                  </a:rPr>
                  <a:t>α. </a:t>
                </a:r>
                <a:r>
                  <a:rPr lang="el-GR" b="1" dirty="0"/>
                  <a:t>(3)</a:t>
                </a:r>
                <a:endParaRPr lang="uk-UA" b="1" dirty="0"/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1052737"/>
                <a:ext cx="5544616" cy="4536504"/>
              </a:xfrm>
              <a:blipFill rotWithShape="1">
                <a:blip r:embed="rId3"/>
                <a:stretch>
                  <a:fillRect l="-990" t="-20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1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159</TotalTime>
  <Words>1275</Words>
  <Application>Microsoft Office PowerPoint</Application>
  <PresentationFormat>Екран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TS101908700</vt:lpstr>
      <vt:lpstr>Геометрія 9 клас</vt:lpstr>
      <vt:lpstr>Тема уроку:  ОСНОВНІ ТОТОЖНОСТІ для sin α, cos α і tg α</vt:lpstr>
      <vt:lpstr>Актуалізація опорних знань</vt:lpstr>
      <vt:lpstr>Основні тотожності</vt:lpstr>
      <vt:lpstr>Основні тотожності</vt:lpstr>
      <vt:lpstr>Основні тотожності</vt:lpstr>
      <vt:lpstr>Первинне застосування набутих знань</vt:lpstr>
      <vt:lpstr>До уваги!</vt:lpstr>
      <vt:lpstr>Тотожності, які синуси, косинуси і тангенси тупих кутів виражають через синуси, косинуси і тангенси гострих кутів</vt:lpstr>
      <vt:lpstr>Первинне застосування набутих знань</vt:lpstr>
      <vt:lpstr>До уваги!</vt:lpstr>
      <vt:lpstr>Основні тотожності</vt:lpstr>
      <vt:lpstr>Робота з підручником (ст. 15). Самозанурення</vt:lpstr>
      <vt:lpstr>Усні вправи</vt:lpstr>
      <vt:lpstr>Колективне виконання вправ</vt:lpstr>
      <vt:lpstr>Коментоване виконання вправ</vt:lpstr>
      <vt:lpstr>Домашнє завдання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1. Розвязування трикутників</dc:title>
  <dc:subject>Шаблон оформления</dc:subject>
  <dc:creator>kekc</dc:creator>
  <dc:description>Шаблон оформления
Корпорация Майкрософт</dc:description>
  <cp:lastModifiedBy>kekc</cp:lastModifiedBy>
  <cp:revision>25</cp:revision>
  <dcterms:created xsi:type="dcterms:W3CDTF">2014-09-18T14:31:50Z</dcterms:created>
  <dcterms:modified xsi:type="dcterms:W3CDTF">2014-09-21T10:56:19Z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