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61" r:id="rId6"/>
    <p:sldId id="259" r:id="rId7"/>
    <p:sldId id="282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139D0-FE5D-42C7-A5BB-1A439A86BF02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B5FAB17-2DD1-4126-8D40-FB0125789A6A}">
      <dgm:prSet phldrT="[Текст]"/>
      <dgm:spPr/>
      <dgm:t>
        <a:bodyPr/>
        <a:lstStyle/>
        <a:p>
          <a:r>
            <a:rPr lang="uk-UA" dirty="0" smtClean="0"/>
            <a:t>7°. Гострим чи тупим є кут </a:t>
          </a:r>
          <a:r>
            <a:rPr lang="el-GR" dirty="0" smtClean="0"/>
            <a:t>α α α, </a:t>
          </a:r>
          <a:r>
            <a:rPr lang="uk-UA" dirty="0" smtClean="0"/>
            <a:t>якщо:</a:t>
          </a:r>
          <a:endParaRPr lang="uk-UA" dirty="0"/>
        </a:p>
      </dgm:t>
    </dgm:pt>
    <dgm:pt modelId="{B1EC1D7A-E16D-464D-A31E-A85508143556}" type="parTrans" cxnId="{5D3DC579-2ED3-4712-91A4-E0DF79ED1DE7}">
      <dgm:prSet/>
      <dgm:spPr/>
      <dgm:t>
        <a:bodyPr/>
        <a:lstStyle/>
        <a:p>
          <a:endParaRPr lang="uk-UA"/>
        </a:p>
      </dgm:t>
    </dgm:pt>
    <dgm:pt modelId="{F84D7859-0BFC-4737-9AE9-671CBF4AE569}" type="sibTrans" cxnId="{5D3DC579-2ED3-4712-91A4-E0DF79ED1DE7}">
      <dgm:prSet/>
      <dgm:spPr/>
      <dgm:t>
        <a:bodyPr/>
        <a:lstStyle/>
        <a:p>
          <a:endParaRPr lang="uk-UA"/>
        </a:p>
      </dgm:t>
    </dgm:pt>
    <dgm:pt modelId="{336519E3-AED9-4714-B3B6-F4133849C5D0}">
      <dgm:prSet/>
      <dgm:spPr/>
      <dgm:t>
        <a:bodyPr/>
        <a:lstStyle/>
        <a:p>
          <a:r>
            <a:rPr lang="uk-UA" dirty="0" smtClean="0"/>
            <a:t>косинус від’ємний; </a:t>
          </a:r>
          <a:endParaRPr lang="uk-UA" dirty="0" smtClean="0"/>
        </a:p>
      </dgm:t>
    </dgm:pt>
    <dgm:pt modelId="{7E14AC99-C238-4D42-B035-CACD159B4A5D}" type="parTrans" cxnId="{C02A980D-20A0-45E3-8780-07392545AD1A}">
      <dgm:prSet/>
      <dgm:spPr/>
      <dgm:t>
        <a:bodyPr/>
        <a:lstStyle/>
        <a:p>
          <a:endParaRPr lang="uk-UA"/>
        </a:p>
      </dgm:t>
    </dgm:pt>
    <dgm:pt modelId="{03A7FC08-42AC-411C-928B-57A336048ADF}" type="sibTrans" cxnId="{C02A980D-20A0-45E3-8780-07392545AD1A}">
      <dgm:prSet/>
      <dgm:spPr/>
      <dgm:t>
        <a:bodyPr/>
        <a:lstStyle/>
        <a:p>
          <a:endParaRPr lang="uk-UA"/>
        </a:p>
      </dgm:t>
    </dgm:pt>
    <dgm:pt modelId="{BDDEDF2B-080A-48D4-999F-6A5417449D4C}">
      <dgm:prSet/>
      <dgm:spPr/>
      <dgm:t>
        <a:bodyPr/>
        <a:lstStyle/>
        <a:p>
          <a:r>
            <a:rPr lang="uk-UA" smtClean="0"/>
            <a:t>косинус додатний; </a:t>
          </a:r>
          <a:endParaRPr lang="uk-UA" dirty="0" smtClean="0"/>
        </a:p>
      </dgm:t>
    </dgm:pt>
    <dgm:pt modelId="{5E4642B7-14D1-4227-85BE-9A1ECDE9418C}" type="parTrans" cxnId="{1D4B47FD-D048-44AB-86EC-CA8F172FB83F}">
      <dgm:prSet/>
      <dgm:spPr/>
      <dgm:t>
        <a:bodyPr/>
        <a:lstStyle/>
        <a:p>
          <a:endParaRPr lang="uk-UA"/>
        </a:p>
      </dgm:t>
    </dgm:pt>
    <dgm:pt modelId="{94549DE4-8F40-4C97-9062-EC6F131C0448}" type="sibTrans" cxnId="{1D4B47FD-D048-44AB-86EC-CA8F172FB83F}">
      <dgm:prSet/>
      <dgm:spPr/>
      <dgm:t>
        <a:bodyPr/>
        <a:lstStyle/>
        <a:p>
          <a:endParaRPr lang="uk-UA"/>
        </a:p>
      </dgm:t>
    </dgm:pt>
    <dgm:pt modelId="{6DE4F2AB-9FA0-4DEB-9EEA-948F4CA0F0B2}">
      <dgm:prSet/>
      <dgm:spPr/>
      <dgm:t>
        <a:bodyPr/>
        <a:lstStyle/>
        <a:p>
          <a:r>
            <a:rPr lang="uk-UA" dirty="0" smtClean="0"/>
            <a:t>тангенс від'ємний?</a:t>
          </a:r>
          <a:endParaRPr lang="uk-UA" dirty="0"/>
        </a:p>
      </dgm:t>
    </dgm:pt>
    <dgm:pt modelId="{008D438D-4C79-4D3F-A4BD-E439451570B8}" type="parTrans" cxnId="{DA636F39-D29A-485B-8562-E5CE6B461D7E}">
      <dgm:prSet/>
      <dgm:spPr/>
      <dgm:t>
        <a:bodyPr/>
        <a:lstStyle/>
        <a:p>
          <a:endParaRPr lang="uk-UA"/>
        </a:p>
      </dgm:t>
    </dgm:pt>
    <dgm:pt modelId="{EA33DB2F-ECB4-4D93-A131-22FC171509AB}" type="sibTrans" cxnId="{DA636F39-D29A-485B-8562-E5CE6B461D7E}">
      <dgm:prSet/>
      <dgm:spPr/>
      <dgm:t>
        <a:bodyPr/>
        <a:lstStyle/>
        <a:p>
          <a:endParaRPr lang="uk-UA"/>
        </a:p>
      </dgm:t>
    </dgm:pt>
    <dgm:pt modelId="{A793D4F4-E18B-4003-A371-A63851947ACB}" type="pres">
      <dgm:prSet presAssocID="{2BC139D0-FE5D-42C7-A5BB-1A439A86BF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4AEA1ED-D931-4C10-9E03-E8EED6FA9D6B}" type="pres">
      <dgm:prSet presAssocID="{CB5FAB17-2DD1-4126-8D40-FB0125789A6A}" presName="root" presStyleCnt="0"/>
      <dgm:spPr/>
    </dgm:pt>
    <dgm:pt modelId="{442EEB15-DC00-472E-95D5-ED5C1E2EF227}" type="pres">
      <dgm:prSet presAssocID="{CB5FAB17-2DD1-4126-8D40-FB0125789A6A}" presName="rootComposite" presStyleCnt="0"/>
      <dgm:spPr/>
    </dgm:pt>
    <dgm:pt modelId="{8526729E-6D72-4B4A-A3B1-F4C2AEFAB713}" type="pres">
      <dgm:prSet presAssocID="{CB5FAB17-2DD1-4126-8D40-FB0125789A6A}" presName="rootText" presStyleLbl="node1" presStyleIdx="0" presStyleCnt="1" custScaleX="415861"/>
      <dgm:spPr/>
      <dgm:t>
        <a:bodyPr/>
        <a:lstStyle/>
        <a:p>
          <a:endParaRPr lang="uk-UA"/>
        </a:p>
      </dgm:t>
    </dgm:pt>
    <dgm:pt modelId="{CA885DE2-30CE-4705-90EB-4FC7780D9E54}" type="pres">
      <dgm:prSet presAssocID="{CB5FAB17-2DD1-4126-8D40-FB0125789A6A}" presName="rootConnector" presStyleLbl="node1" presStyleIdx="0" presStyleCnt="1"/>
      <dgm:spPr/>
    </dgm:pt>
    <dgm:pt modelId="{B3A46AEC-7A58-4B06-9429-D7F09EFCF837}" type="pres">
      <dgm:prSet presAssocID="{CB5FAB17-2DD1-4126-8D40-FB0125789A6A}" presName="childShape" presStyleCnt="0"/>
      <dgm:spPr/>
    </dgm:pt>
    <dgm:pt modelId="{1BF529FC-A567-4711-9A8E-FA06FE348C64}" type="pres">
      <dgm:prSet presAssocID="{7E14AC99-C238-4D42-B035-CACD159B4A5D}" presName="Name13" presStyleLbl="parChTrans1D2" presStyleIdx="0" presStyleCnt="3"/>
      <dgm:spPr/>
    </dgm:pt>
    <dgm:pt modelId="{B565236F-78FD-4CAE-AD07-0B78FC20727F}" type="pres">
      <dgm:prSet presAssocID="{336519E3-AED9-4714-B3B6-F4133849C5D0}" presName="childText" presStyleLbl="bgAcc1" presStyleIdx="0" presStyleCnt="3" custScaleX="4158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9EC74C-5036-4CC3-AA08-9B1C47D1C5FD}" type="pres">
      <dgm:prSet presAssocID="{5E4642B7-14D1-4227-85BE-9A1ECDE9418C}" presName="Name13" presStyleLbl="parChTrans1D2" presStyleIdx="1" presStyleCnt="3"/>
      <dgm:spPr/>
    </dgm:pt>
    <dgm:pt modelId="{A143D034-732E-4101-A408-743EA8F7D5C0}" type="pres">
      <dgm:prSet presAssocID="{BDDEDF2B-080A-48D4-999F-6A5417449D4C}" presName="childText" presStyleLbl="bgAcc1" presStyleIdx="1" presStyleCnt="3" custScaleX="415863">
        <dgm:presLayoutVars>
          <dgm:bulletEnabled val="1"/>
        </dgm:presLayoutVars>
      </dgm:prSet>
      <dgm:spPr/>
    </dgm:pt>
    <dgm:pt modelId="{A7EE8064-963C-447F-8C31-62D3CF0AAC04}" type="pres">
      <dgm:prSet presAssocID="{008D438D-4C79-4D3F-A4BD-E439451570B8}" presName="Name13" presStyleLbl="parChTrans1D2" presStyleIdx="2" presStyleCnt="3"/>
      <dgm:spPr/>
    </dgm:pt>
    <dgm:pt modelId="{8E49329E-B292-48BF-9894-83D4278F471C}" type="pres">
      <dgm:prSet presAssocID="{6DE4F2AB-9FA0-4DEB-9EEA-948F4CA0F0B2}" presName="childText" presStyleLbl="bgAcc1" presStyleIdx="2" presStyleCnt="3" custScaleX="4158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A636F39-D29A-485B-8562-E5CE6B461D7E}" srcId="{CB5FAB17-2DD1-4126-8D40-FB0125789A6A}" destId="{6DE4F2AB-9FA0-4DEB-9EEA-948F4CA0F0B2}" srcOrd="2" destOrd="0" parTransId="{008D438D-4C79-4D3F-A4BD-E439451570B8}" sibTransId="{EA33DB2F-ECB4-4D93-A131-22FC171509AB}"/>
    <dgm:cxn modelId="{5D3DC579-2ED3-4712-91A4-E0DF79ED1DE7}" srcId="{2BC139D0-FE5D-42C7-A5BB-1A439A86BF02}" destId="{CB5FAB17-2DD1-4126-8D40-FB0125789A6A}" srcOrd="0" destOrd="0" parTransId="{B1EC1D7A-E16D-464D-A31E-A85508143556}" sibTransId="{F84D7859-0BFC-4737-9AE9-671CBF4AE569}"/>
    <dgm:cxn modelId="{717B2A50-65A2-429D-82B5-7A76F4C642F1}" type="presOf" srcId="{6DE4F2AB-9FA0-4DEB-9EEA-948F4CA0F0B2}" destId="{8E49329E-B292-48BF-9894-83D4278F471C}" srcOrd="0" destOrd="0" presId="urn:microsoft.com/office/officeart/2005/8/layout/hierarchy3"/>
    <dgm:cxn modelId="{877D1F30-9319-4348-80D9-50DB2A1A4DF1}" type="presOf" srcId="{BDDEDF2B-080A-48D4-999F-6A5417449D4C}" destId="{A143D034-732E-4101-A408-743EA8F7D5C0}" srcOrd="0" destOrd="0" presId="urn:microsoft.com/office/officeart/2005/8/layout/hierarchy3"/>
    <dgm:cxn modelId="{3EDC57B0-B443-4B15-8141-A6837A3D5DE0}" type="presOf" srcId="{2BC139D0-FE5D-42C7-A5BB-1A439A86BF02}" destId="{A793D4F4-E18B-4003-A371-A63851947ACB}" srcOrd="0" destOrd="0" presId="urn:microsoft.com/office/officeart/2005/8/layout/hierarchy3"/>
    <dgm:cxn modelId="{3C624D81-5108-44D5-8876-9EC0E764CB01}" type="presOf" srcId="{336519E3-AED9-4714-B3B6-F4133849C5D0}" destId="{B565236F-78FD-4CAE-AD07-0B78FC20727F}" srcOrd="0" destOrd="0" presId="urn:microsoft.com/office/officeart/2005/8/layout/hierarchy3"/>
    <dgm:cxn modelId="{C3DC8203-1B09-43A2-B415-D464B74AFDB6}" type="presOf" srcId="{CB5FAB17-2DD1-4126-8D40-FB0125789A6A}" destId="{CA885DE2-30CE-4705-90EB-4FC7780D9E54}" srcOrd="1" destOrd="0" presId="urn:microsoft.com/office/officeart/2005/8/layout/hierarchy3"/>
    <dgm:cxn modelId="{BFD52258-DB96-4AE9-98FA-0B0EF8B6969F}" type="presOf" srcId="{7E14AC99-C238-4D42-B035-CACD159B4A5D}" destId="{1BF529FC-A567-4711-9A8E-FA06FE348C64}" srcOrd="0" destOrd="0" presId="urn:microsoft.com/office/officeart/2005/8/layout/hierarchy3"/>
    <dgm:cxn modelId="{A3B7850A-805F-4886-9186-9275239DD039}" type="presOf" srcId="{CB5FAB17-2DD1-4126-8D40-FB0125789A6A}" destId="{8526729E-6D72-4B4A-A3B1-F4C2AEFAB713}" srcOrd="0" destOrd="0" presId="urn:microsoft.com/office/officeart/2005/8/layout/hierarchy3"/>
    <dgm:cxn modelId="{D3F06AAA-E4A6-4084-B803-CACF30C3A929}" type="presOf" srcId="{5E4642B7-14D1-4227-85BE-9A1ECDE9418C}" destId="{0B9EC74C-5036-4CC3-AA08-9B1C47D1C5FD}" srcOrd="0" destOrd="0" presId="urn:microsoft.com/office/officeart/2005/8/layout/hierarchy3"/>
    <dgm:cxn modelId="{1D4B47FD-D048-44AB-86EC-CA8F172FB83F}" srcId="{CB5FAB17-2DD1-4126-8D40-FB0125789A6A}" destId="{BDDEDF2B-080A-48D4-999F-6A5417449D4C}" srcOrd="1" destOrd="0" parTransId="{5E4642B7-14D1-4227-85BE-9A1ECDE9418C}" sibTransId="{94549DE4-8F40-4C97-9062-EC6F131C0448}"/>
    <dgm:cxn modelId="{C02A980D-20A0-45E3-8780-07392545AD1A}" srcId="{CB5FAB17-2DD1-4126-8D40-FB0125789A6A}" destId="{336519E3-AED9-4714-B3B6-F4133849C5D0}" srcOrd="0" destOrd="0" parTransId="{7E14AC99-C238-4D42-B035-CACD159B4A5D}" sibTransId="{03A7FC08-42AC-411C-928B-57A336048ADF}"/>
    <dgm:cxn modelId="{EB652829-43C1-4409-9A99-9DA2893788F7}" type="presOf" srcId="{008D438D-4C79-4D3F-A4BD-E439451570B8}" destId="{A7EE8064-963C-447F-8C31-62D3CF0AAC04}" srcOrd="0" destOrd="0" presId="urn:microsoft.com/office/officeart/2005/8/layout/hierarchy3"/>
    <dgm:cxn modelId="{D43782B2-9F53-4A9B-ADE5-22D0E264B132}" type="presParOf" srcId="{A793D4F4-E18B-4003-A371-A63851947ACB}" destId="{44AEA1ED-D931-4C10-9E03-E8EED6FA9D6B}" srcOrd="0" destOrd="0" presId="urn:microsoft.com/office/officeart/2005/8/layout/hierarchy3"/>
    <dgm:cxn modelId="{9D8F1275-FA37-45F6-9C2B-09C68FA8CD3B}" type="presParOf" srcId="{44AEA1ED-D931-4C10-9E03-E8EED6FA9D6B}" destId="{442EEB15-DC00-472E-95D5-ED5C1E2EF227}" srcOrd="0" destOrd="0" presId="urn:microsoft.com/office/officeart/2005/8/layout/hierarchy3"/>
    <dgm:cxn modelId="{B1481FBA-0DFD-43E8-9C1E-26FD82D3EFC3}" type="presParOf" srcId="{442EEB15-DC00-472E-95D5-ED5C1E2EF227}" destId="{8526729E-6D72-4B4A-A3B1-F4C2AEFAB713}" srcOrd="0" destOrd="0" presId="urn:microsoft.com/office/officeart/2005/8/layout/hierarchy3"/>
    <dgm:cxn modelId="{641EC1FA-F932-4FA9-B756-522130C668DB}" type="presParOf" srcId="{442EEB15-DC00-472E-95D5-ED5C1E2EF227}" destId="{CA885DE2-30CE-4705-90EB-4FC7780D9E54}" srcOrd="1" destOrd="0" presId="urn:microsoft.com/office/officeart/2005/8/layout/hierarchy3"/>
    <dgm:cxn modelId="{4F1F02A7-AEF1-468F-9014-89224966F27D}" type="presParOf" srcId="{44AEA1ED-D931-4C10-9E03-E8EED6FA9D6B}" destId="{B3A46AEC-7A58-4B06-9429-D7F09EFCF837}" srcOrd="1" destOrd="0" presId="urn:microsoft.com/office/officeart/2005/8/layout/hierarchy3"/>
    <dgm:cxn modelId="{6DD43A0B-9874-4810-A93B-B4F60B77D7D0}" type="presParOf" srcId="{B3A46AEC-7A58-4B06-9429-D7F09EFCF837}" destId="{1BF529FC-A567-4711-9A8E-FA06FE348C64}" srcOrd="0" destOrd="0" presId="urn:microsoft.com/office/officeart/2005/8/layout/hierarchy3"/>
    <dgm:cxn modelId="{EED368F1-4318-4474-AF38-1B0A663661F7}" type="presParOf" srcId="{B3A46AEC-7A58-4B06-9429-D7F09EFCF837}" destId="{B565236F-78FD-4CAE-AD07-0B78FC20727F}" srcOrd="1" destOrd="0" presId="urn:microsoft.com/office/officeart/2005/8/layout/hierarchy3"/>
    <dgm:cxn modelId="{0305EE81-63F9-4EFF-A4A3-A25881FF630E}" type="presParOf" srcId="{B3A46AEC-7A58-4B06-9429-D7F09EFCF837}" destId="{0B9EC74C-5036-4CC3-AA08-9B1C47D1C5FD}" srcOrd="2" destOrd="0" presId="urn:microsoft.com/office/officeart/2005/8/layout/hierarchy3"/>
    <dgm:cxn modelId="{656127BD-42EF-4E28-8AD0-582B0F4B8E53}" type="presParOf" srcId="{B3A46AEC-7A58-4B06-9429-D7F09EFCF837}" destId="{A143D034-732E-4101-A408-743EA8F7D5C0}" srcOrd="3" destOrd="0" presId="urn:microsoft.com/office/officeart/2005/8/layout/hierarchy3"/>
    <dgm:cxn modelId="{24818389-3588-411E-A637-56A37AE351A0}" type="presParOf" srcId="{B3A46AEC-7A58-4B06-9429-D7F09EFCF837}" destId="{A7EE8064-963C-447F-8C31-62D3CF0AAC04}" srcOrd="4" destOrd="0" presId="urn:microsoft.com/office/officeart/2005/8/layout/hierarchy3"/>
    <dgm:cxn modelId="{52054C39-833D-40F1-890B-5866D06FBB3F}" type="presParOf" srcId="{B3A46AEC-7A58-4B06-9429-D7F09EFCF837}" destId="{8E49329E-B292-48BF-9894-83D4278F471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6729E-6D72-4B4A-A3B1-F4C2AEFAB713}">
      <dsp:nvSpPr>
        <dsp:cNvPr id="0" name=""/>
        <dsp:cNvSpPr/>
      </dsp:nvSpPr>
      <dsp:spPr>
        <a:xfrm>
          <a:off x="154327" y="1147"/>
          <a:ext cx="7920914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7°. Гострим чи тупим є кут </a:t>
          </a:r>
          <a:r>
            <a:rPr lang="el-GR" sz="3700" kern="1200" dirty="0" smtClean="0"/>
            <a:t>α α α, </a:t>
          </a:r>
          <a:r>
            <a:rPr lang="uk-UA" sz="3700" kern="1200" dirty="0" smtClean="0"/>
            <a:t>якщо:</a:t>
          </a:r>
          <a:endParaRPr lang="uk-UA" sz="3700" kern="1200" dirty="0"/>
        </a:p>
      </dsp:txBody>
      <dsp:txXfrm>
        <a:off x="182220" y="29040"/>
        <a:ext cx="7865128" cy="896565"/>
      </dsp:txXfrm>
    </dsp:sp>
    <dsp:sp modelId="{1BF529FC-A567-4711-9A8E-FA06FE348C64}">
      <dsp:nvSpPr>
        <dsp:cNvPr id="0" name=""/>
        <dsp:cNvSpPr/>
      </dsp:nvSpPr>
      <dsp:spPr>
        <a:xfrm>
          <a:off x="946419" y="953498"/>
          <a:ext cx="792091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792091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5236F-78FD-4CAE-AD07-0B78FC20727F}">
      <dsp:nvSpPr>
        <dsp:cNvPr id="0" name=""/>
        <dsp:cNvSpPr/>
      </dsp:nvSpPr>
      <dsp:spPr>
        <a:xfrm>
          <a:off x="1738510" y="1191586"/>
          <a:ext cx="6336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косинус від’ємний; </a:t>
          </a:r>
          <a:endParaRPr lang="uk-UA" sz="5400" kern="1200" dirty="0" smtClean="0"/>
        </a:p>
      </dsp:txBody>
      <dsp:txXfrm>
        <a:off x="1766403" y="1219479"/>
        <a:ext cx="6280975" cy="896565"/>
      </dsp:txXfrm>
    </dsp:sp>
    <dsp:sp modelId="{0B9EC74C-5036-4CC3-AA08-9B1C47D1C5FD}">
      <dsp:nvSpPr>
        <dsp:cNvPr id="0" name=""/>
        <dsp:cNvSpPr/>
      </dsp:nvSpPr>
      <dsp:spPr>
        <a:xfrm>
          <a:off x="946419" y="953498"/>
          <a:ext cx="792091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792091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3D034-732E-4101-A408-743EA8F7D5C0}">
      <dsp:nvSpPr>
        <dsp:cNvPr id="0" name=""/>
        <dsp:cNvSpPr/>
      </dsp:nvSpPr>
      <dsp:spPr>
        <a:xfrm>
          <a:off x="1738510" y="2382025"/>
          <a:ext cx="6336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smtClean="0"/>
            <a:t>косинус додатний; </a:t>
          </a:r>
          <a:endParaRPr lang="uk-UA" sz="5400" kern="1200" dirty="0" smtClean="0"/>
        </a:p>
      </dsp:txBody>
      <dsp:txXfrm>
        <a:off x="1766403" y="2409918"/>
        <a:ext cx="6280975" cy="896565"/>
      </dsp:txXfrm>
    </dsp:sp>
    <dsp:sp modelId="{A7EE8064-963C-447F-8C31-62D3CF0AAC04}">
      <dsp:nvSpPr>
        <dsp:cNvPr id="0" name=""/>
        <dsp:cNvSpPr/>
      </dsp:nvSpPr>
      <dsp:spPr>
        <a:xfrm>
          <a:off x="946419" y="953498"/>
          <a:ext cx="792091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792091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9329E-B292-48BF-9894-83D4278F471C}">
      <dsp:nvSpPr>
        <dsp:cNvPr id="0" name=""/>
        <dsp:cNvSpPr/>
      </dsp:nvSpPr>
      <dsp:spPr>
        <a:xfrm>
          <a:off x="1738510" y="3572464"/>
          <a:ext cx="6336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тангенс від'ємний?</a:t>
          </a:r>
          <a:endParaRPr lang="uk-UA" sz="5400" kern="1200" dirty="0"/>
        </a:p>
      </dsp:txBody>
      <dsp:txXfrm>
        <a:off x="1766403" y="3600357"/>
        <a:ext cx="6280975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934" y="357166"/>
            <a:ext cx="5510642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Геометрія</a:t>
            </a:r>
            <a:br>
              <a:rPr lang="uk-UA" dirty="0" smtClean="0"/>
            </a:br>
            <a:r>
              <a:rPr lang="uk-UA" dirty="0" smtClean="0"/>
              <a:t>9 клас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0340" y="2112941"/>
            <a:ext cx="6566115" cy="1752600"/>
          </a:xfrm>
          <a:noFill/>
        </p:spPr>
        <p:txBody>
          <a:bodyPr>
            <a:normAutofit/>
          </a:bodyPr>
          <a:lstStyle/>
          <a:p>
            <a:r>
              <a:rPr lang="uk-UA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</a:t>
            </a:r>
            <a:r>
              <a:rPr lang="uk-UA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Розв'язування </a:t>
            </a:r>
            <a:r>
              <a:rPr lang="uk-UA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трикутників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3"/>
            <a:ext cx="2110341" cy="30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191"/>
            <a:ext cx="86868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Значення синуса, косинуса, тангенса для кутів від кутів </a:t>
            </a:r>
            <a:endParaRPr lang="uk-UA" sz="320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19872" y="1268760"/>
            <a:ext cx="5616624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Розглянемо радіуси </a:t>
            </a:r>
            <a:r>
              <a:rPr lang="en-US" dirty="0" smtClean="0"/>
              <a:t>OA,</a:t>
            </a:r>
            <a:r>
              <a:rPr lang="uk-UA" dirty="0" smtClean="0"/>
              <a:t> </a:t>
            </a:r>
            <a:r>
              <a:rPr lang="en-US" dirty="0" smtClean="0"/>
              <a:t>OB </a:t>
            </a:r>
            <a:r>
              <a:rPr lang="uk-UA" dirty="0" smtClean="0"/>
              <a:t>і </a:t>
            </a:r>
            <a:r>
              <a:rPr lang="en-US" dirty="0" smtClean="0"/>
              <a:t>OC, </a:t>
            </a:r>
            <a:r>
              <a:rPr lang="uk-UA" dirty="0" smtClean="0"/>
              <a:t>які утворюють ці кути з додатною піввіссю </a:t>
            </a:r>
            <a:r>
              <a:rPr lang="en-US" dirty="0" smtClean="0"/>
              <a:t>OX (</a:t>
            </a:r>
            <a:r>
              <a:rPr lang="uk-UA" dirty="0" smtClean="0"/>
              <a:t>мал. 4).</a:t>
            </a:r>
          </a:p>
          <a:p>
            <a:pPr marL="0" indent="0">
              <a:buNone/>
            </a:pPr>
            <a:r>
              <a:rPr lang="uk-UA" dirty="0" smtClean="0"/>
              <a:t>Точки </a:t>
            </a:r>
            <a:r>
              <a:rPr lang="en-US" dirty="0" smtClean="0"/>
              <a:t>A, B </a:t>
            </a:r>
            <a:r>
              <a:rPr lang="uk-UA" dirty="0" smtClean="0"/>
              <a:t>і </a:t>
            </a:r>
            <a:r>
              <a:rPr lang="en-US" dirty="0" smtClean="0"/>
              <a:t>C </a:t>
            </a:r>
            <a:r>
              <a:rPr lang="uk-UA" dirty="0" smtClean="0"/>
              <a:t>мають такі координати: </a:t>
            </a:r>
            <a:r>
              <a:rPr lang="en-US" dirty="0" smtClean="0"/>
              <a:t>A(1; 0), B(0; 1) </a:t>
            </a:r>
            <a:r>
              <a:rPr lang="uk-UA" dirty="0" smtClean="0"/>
              <a:t>і </a:t>
            </a:r>
            <a:r>
              <a:rPr lang="en-US" dirty="0" smtClean="0"/>
              <a:t>C(– 1; 0).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Тоді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sin 0° = 0, sin 90° = 1, sin 180° = 0;</a:t>
            </a:r>
            <a:endParaRPr lang="uk-UA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cos 0° = 1, cos 90° = 0, cos 180° = – 1;</a:t>
            </a:r>
            <a:r>
              <a:rPr lang="uk-UA" b="1" dirty="0" smtClean="0">
                <a:solidFill>
                  <a:srgbClr val="7030A0"/>
                </a:solidFill>
              </a:rPr>
              <a:t>   </a:t>
            </a:r>
            <a:r>
              <a:rPr lang="en-US" b="1" dirty="0" err="1" smtClean="0">
                <a:solidFill>
                  <a:srgbClr val="7030A0"/>
                </a:solidFill>
              </a:rPr>
              <a:t>tg</a:t>
            </a:r>
            <a:r>
              <a:rPr lang="en-US" b="1" dirty="0" smtClean="0">
                <a:solidFill>
                  <a:srgbClr val="7030A0"/>
                </a:solidFill>
              </a:rPr>
              <a:t> 0° =0, </a:t>
            </a:r>
            <a:r>
              <a:rPr lang="en-US" b="1" dirty="0" err="1">
                <a:solidFill>
                  <a:srgbClr val="7030A0"/>
                </a:solidFill>
              </a:rPr>
              <a:t>tg</a:t>
            </a:r>
            <a:r>
              <a:rPr lang="en-US" b="1" dirty="0">
                <a:solidFill>
                  <a:srgbClr val="7030A0"/>
                </a:solidFill>
              </a:rPr>
              <a:t> 180° </a:t>
            </a:r>
            <a:r>
              <a:rPr lang="en-US" b="1" dirty="0" smtClean="0">
                <a:solidFill>
                  <a:srgbClr val="7030A0"/>
                </a:solidFill>
              </a:rPr>
              <a:t>= </a:t>
            </a:r>
            <a:r>
              <a:rPr lang="en-US" b="1" dirty="0">
                <a:solidFill>
                  <a:srgbClr val="7030A0"/>
                </a:solidFill>
              </a:rPr>
              <a:t>0. </a:t>
            </a:r>
            <a:endParaRPr lang="uk-UA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l-GR" dirty="0"/>
              <a:t>α </a:t>
            </a:r>
            <a:r>
              <a:rPr lang="uk-UA" dirty="0"/>
              <a:t>кут </a:t>
            </a:r>
            <a:r>
              <a:rPr lang="el-GR" dirty="0"/>
              <a:t>α = 90° </a:t>
            </a:r>
            <a:r>
              <a:rPr lang="uk-UA" dirty="0"/>
              <a:t>вилучається, </a:t>
            </a:r>
            <a:r>
              <a:rPr lang="uk-UA" dirty="0" smtClean="0"/>
              <a:t>оскільки на </a:t>
            </a:r>
            <a:r>
              <a:rPr lang="uk-UA" dirty="0"/>
              <a:t>нуль ділити не можна.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кутник 4"/>
              <p:cNvSpPr/>
              <p:nvPr/>
            </p:nvSpPr>
            <p:spPr>
              <a:xfrm>
                <a:off x="5207543" y="627263"/>
                <a:ext cx="3070395" cy="562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800" b="1" dirty="0"/>
                  <a:t>від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/>
                        </m:ctrlPr>
                      </m:sSupPr>
                      <m:e>
                        <m:r>
                          <a:rPr lang="uk-UA" sz="2800" b="1" i="1"/>
                          <m:t>𝟎</m:t>
                        </m:r>
                      </m:e>
                      <m:sup>
                        <m:r>
                          <a:rPr lang="uk-UA" sz="2800" b="1" i="1"/>
                          <m:t>𝟎</m:t>
                        </m:r>
                      </m:sup>
                    </m:sSup>
                  </m:oMath>
                </a14:m>
                <a:r>
                  <a:rPr lang="uk-UA" sz="2800" b="1" dirty="0"/>
                  <a:t> до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/>
                        </m:ctrlPr>
                      </m:sSupPr>
                      <m:e>
                        <m:r>
                          <a:rPr lang="uk-UA" sz="2800" b="1" i="1"/>
                          <m:t>𝟏𝟖𝟎</m:t>
                        </m:r>
                      </m:e>
                      <m:sup>
                        <m:r>
                          <a:rPr lang="uk-UA" sz="2800" b="1" i="1"/>
                          <m:t>𝟎</m:t>
                        </m:r>
                      </m:sup>
                    </m:sSup>
                  </m:oMath>
                </a14:m>
                <a:endParaRPr lang="uk-UA" sz="2800" dirty="0"/>
              </a:p>
            </p:txBody>
          </p:sp>
        </mc:Choice>
        <mc:Fallback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43" y="627263"/>
                <a:ext cx="3070395" cy="562911"/>
              </a:xfrm>
              <a:prstGeom prst="rect">
                <a:avLst/>
              </a:prstGeom>
              <a:blipFill rotWithShape="1">
                <a:blip r:embed="rId2"/>
                <a:stretch>
                  <a:fillRect l="-3968" t="-2174" b="-315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0174"/>
            <a:ext cx="3096345" cy="216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Опрацюйте вдома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1. Чи існують значення синуса, косинуса і тангенса кутів від 180° до 360°? </a:t>
            </a:r>
            <a:r>
              <a:rPr lang="uk-UA" b="1" u="sng" dirty="0">
                <a:solidFill>
                  <a:srgbClr val="C00000"/>
                </a:solidFill>
              </a:rPr>
              <a:t>Так.</a:t>
            </a:r>
          </a:p>
          <a:p>
            <a:pPr marL="0" indent="0">
              <a:buNone/>
            </a:pPr>
            <a:r>
              <a:rPr lang="uk-UA" dirty="0"/>
              <a:t>Кут можна розглядати як результат обертання радіуса кола.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Нехай </a:t>
            </a:r>
            <a:r>
              <a:rPr lang="uk-UA" dirty="0"/>
              <a:t>коло радіуса</a:t>
            </a:r>
          </a:p>
          <a:p>
            <a:pPr marL="0" indent="0">
              <a:buNone/>
            </a:pPr>
            <a:r>
              <a:rPr lang="en-US" dirty="0"/>
              <a:t>R = 1 </a:t>
            </a:r>
            <a:r>
              <a:rPr lang="uk-UA" dirty="0"/>
              <a:t>з центром у початку координат перетинає вісь </a:t>
            </a:r>
            <a:r>
              <a:rPr lang="en-US" dirty="0"/>
              <a:t>O</a:t>
            </a:r>
            <a:r>
              <a:rPr lang="uk-UA" dirty="0"/>
              <a:t>Х у точці </a:t>
            </a:r>
            <a:r>
              <a:rPr lang="en-US" dirty="0" smtClean="0"/>
              <a:t>A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Вважатимемо</a:t>
            </a:r>
            <a:r>
              <a:rPr lang="uk-UA" dirty="0"/>
              <a:t>, що </a:t>
            </a:r>
            <a:r>
              <a:rPr lang="uk-UA" dirty="0" smtClean="0">
                <a:sym typeface="Symbol"/>
              </a:rPr>
              <a:t></a:t>
            </a:r>
            <a:r>
              <a:rPr lang="en-US" dirty="0" smtClean="0"/>
              <a:t>AOB </a:t>
            </a:r>
            <a:r>
              <a:rPr lang="en-US" dirty="0"/>
              <a:t>= 210° </a:t>
            </a:r>
            <a:r>
              <a:rPr lang="uk-UA" dirty="0"/>
              <a:t>утворений обертанням радіуса </a:t>
            </a:r>
            <a:r>
              <a:rPr lang="en-US" dirty="0"/>
              <a:t>OB </a:t>
            </a:r>
            <a:r>
              <a:rPr lang="uk-UA" dirty="0"/>
              <a:t>проти руху </a:t>
            </a:r>
            <a:r>
              <a:rPr lang="uk-UA" dirty="0" smtClean="0"/>
              <a:t>годинникової </a:t>
            </a:r>
            <a:r>
              <a:rPr lang="uk-UA" dirty="0"/>
              <a:t>стрілки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uk-UA" dirty="0"/>
              <a:t>Повний оберт радіуса </a:t>
            </a:r>
            <a:r>
              <a:rPr lang="en-US" dirty="0"/>
              <a:t>OB </a:t>
            </a:r>
            <a:r>
              <a:rPr lang="uk-UA" dirty="0"/>
              <a:t>утворить кут 360°.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/>
        </p:blipFill>
        <p:spPr bwMode="auto">
          <a:xfrm>
            <a:off x="4788024" y="1538020"/>
            <a:ext cx="3600400" cy="345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412777"/>
            <a:ext cx="4316288" cy="3168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2. Чи можуть кути бути більшими за 360°?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Поміркуємо</a:t>
            </a:r>
            <a:r>
              <a:rPr lang="uk-UA" dirty="0"/>
              <a:t>. Нехай радіус </a:t>
            </a:r>
            <a:r>
              <a:rPr lang="en-US" dirty="0"/>
              <a:t>OB, </a:t>
            </a:r>
            <a:r>
              <a:rPr lang="uk-UA" dirty="0" smtClean="0"/>
              <a:t>що утворює </a:t>
            </a:r>
            <a:r>
              <a:rPr lang="uk-UA" dirty="0"/>
              <a:t>кут 60</a:t>
            </a:r>
            <a:r>
              <a:rPr lang="uk-UA" dirty="0" smtClean="0"/>
              <a:t>°, </a:t>
            </a:r>
            <a:r>
              <a:rPr lang="uk-UA" dirty="0"/>
              <a:t>продовжуючи свій рух проти годинникової стрілки, </a:t>
            </a:r>
            <a:r>
              <a:rPr lang="uk-UA" dirty="0" smtClean="0"/>
              <a:t>зробив </a:t>
            </a:r>
            <a:r>
              <a:rPr lang="uk-UA" dirty="0"/>
              <a:t>один повний оберт. Тоді </a:t>
            </a:r>
            <a:r>
              <a:rPr lang="uk-UA" dirty="0" smtClean="0">
                <a:sym typeface="Symbol"/>
              </a:rPr>
              <a:t></a:t>
            </a:r>
            <a:r>
              <a:rPr lang="en-US" dirty="0" smtClean="0"/>
              <a:t>AOB </a:t>
            </a:r>
            <a:r>
              <a:rPr lang="en-US" dirty="0"/>
              <a:t>= 360° + 60° = 420</a:t>
            </a:r>
            <a:r>
              <a:rPr lang="en-US" dirty="0" smtClean="0"/>
              <a:t>°.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4716016" y="1196753"/>
            <a:ext cx="3050923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5496" y="1412777"/>
            <a:ext cx="4608512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3. </a:t>
            </a:r>
            <a:r>
              <a:rPr lang="uk-UA" b="1" dirty="0">
                <a:solidFill>
                  <a:srgbClr val="C00000"/>
                </a:solidFill>
              </a:rPr>
              <a:t>Чи можуть градусні міри кутів бути від’ємними? </a:t>
            </a:r>
            <a:endParaRPr lang="uk-UA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dirty="0" smtClean="0"/>
              <a:t>Кут </a:t>
            </a:r>
            <a:r>
              <a:rPr lang="uk-UA" dirty="0"/>
              <a:t>вважається від’ємним,</a:t>
            </a:r>
          </a:p>
          <a:p>
            <a:pPr marL="0" indent="0">
              <a:buNone/>
            </a:pPr>
            <a:r>
              <a:rPr lang="uk-UA" dirty="0"/>
              <a:t>якщо він утворений обертанням радіуса кола за годинниковою стрілкою. На </a:t>
            </a:r>
            <a:r>
              <a:rPr lang="uk-UA" dirty="0" smtClean="0"/>
              <a:t>малюнку зображено </a:t>
            </a:r>
            <a:r>
              <a:rPr lang="uk-UA" dirty="0"/>
              <a:t>два кути зі спільними початковою стороною </a:t>
            </a:r>
            <a:r>
              <a:rPr lang="en-US" dirty="0"/>
              <a:t>OA </a:t>
            </a:r>
            <a:r>
              <a:rPr lang="uk-UA" dirty="0"/>
              <a:t>і </a:t>
            </a:r>
            <a:r>
              <a:rPr lang="uk-UA" dirty="0" smtClean="0"/>
              <a:t>кінцевою стороною </a:t>
            </a:r>
            <a:r>
              <a:rPr lang="en-US" dirty="0"/>
              <a:t>OB. </a:t>
            </a:r>
            <a:r>
              <a:rPr lang="uk-UA" dirty="0"/>
              <a:t>Один кут дорівнює – 270°, а другий дорівнює 90°.</a:t>
            </a:r>
            <a:endParaRPr lang="uk-U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9"/>
          <a:stretch/>
        </p:blipFill>
        <p:spPr bwMode="auto">
          <a:xfrm>
            <a:off x="5004048" y="1484784"/>
            <a:ext cx="3168352" cy="29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6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 вивченого матеріалу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1. Дайте означення синуса, косинуса і тангенса для довільного кута від 0° до 180°.</a:t>
            </a:r>
          </a:p>
          <a:p>
            <a:pPr marL="0" indent="0">
              <a:buNone/>
            </a:pPr>
            <a:r>
              <a:rPr lang="uk-UA" dirty="0"/>
              <a:t>2. Для якого кута тангенс не існує і чому?</a:t>
            </a:r>
          </a:p>
          <a:p>
            <a:pPr marL="0" indent="0">
              <a:buNone/>
            </a:pPr>
            <a:r>
              <a:rPr lang="uk-UA" dirty="0"/>
              <a:t>3. Чому синуси тупих кутів додатні, а косинуси і тангенси – від’ємні?</a:t>
            </a:r>
          </a:p>
          <a:p>
            <a:pPr marL="0" indent="0">
              <a:buNone/>
            </a:pPr>
            <a:r>
              <a:rPr lang="uk-UA" dirty="0"/>
              <a:t>4. Назвіть значення синуса і косинуса для кутів 0°, 90°, 180°.</a:t>
            </a:r>
          </a:p>
        </p:txBody>
      </p:sp>
    </p:spTree>
    <p:extLst>
      <p:ext uri="{BB962C8B-B14F-4D97-AF65-F5344CB8AC3E}">
        <p14:creationId xmlns:p14="http://schemas.microsoft.com/office/powerpoint/2010/main" val="30866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Усне розв'язування задач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0" y="1340769"/>
            <a:ext cx="4788024" cy="3744416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1'. На малюнку </a:t>
            </a:r>
            <a:r>
              <a:rPr lang="uk-UA" dirty="0" smtClean="0"/>
              <a:t>зображено </a:t>
            </a:r>
            <a:r>
              <a:rPr lang="uk-UA" dirty="0"/>
              <a:t>одиничне півколо.</a:t>
            </a:r>
          </a:p>
          <a:p>
            <a:pPr marL="0" indent="0">
              <a:buNone/>
            </a:pPr>
            <a:r>
              <a:rPr lang="uk-UA" dirty="0"/>
              <a:t>1) Назвіть абсциси й ординати точок </a:t>
            </a:r>
            <a:r>
              <a:rPr lang="en-US" dirty="0"/>
              <a:t>B, C, D.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uk-UA" dirty="0"/>
              <a:t>Назвіть кути, які утворюють з додатною</a:t>
            </a:r>
          </a:p>
          <a:p>
            <a:pPr marL="0" indent="0">
              <a:buNone/>
            </a:pPr>
            <a:r>
              <a:rPr lang="uk-UA" dirty="0"/>
              <a:t>піввіссю </a:t>
            </a:r>
            <a:r>
              <a:rPr lang="en-US" dirty="0"/>
              <a:t>O</a:t>
            </a:r>
            <a:r>
              <a:rPr lang="uk-UA" dirty="0"/>
              <a:t>Х радіуси </a:t>
            </a:r>
            <a:r>
              <a:rPr lang="en-US" dirty="0"/>
              <a:t>OB, OC </a:t>
            </a:r>
            <a:r>
              <a:rPr lang="uk-UA" dirty="0"/>
              <a:t>і </a:t>
            </a:r>
            <a:r>
              <a:rPr lang="en-US" dirty="0"/>
              <a:t>OD.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uk-UA" dirty="0"/>
              <a:t>Виразіть значення синуса, косинуса і </a:t>
            </a:r>
            <a:r>
              <a:rPr lang="uk-UA" dirty="0" smtClean="0"/>
              <a:t>тангенса </a:t>
            </a:r>
            <a:r>
              <a:rPr lang="uk-UA" dirty="0"/>
              <a:t>цих кутів через координати точок </a:t>
            </a:r>
            <a:r>
              <a:rPr lang="en-US" dirty="0"/>
              <a:t>B, C </a:t>
            </a:r>
            <a:r>
              <a:rPr lang="uk-UA" dirty="0"/>
              <a:t>і </a:t>
            </a:r>
            <a:r>
              <a:rPr lang="en-US" dirty="0"/>
              <a:t>D.</a:t>
            </a: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16832"/>
            <a:ext cx="4335808" cy="25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Усне розв'язування задач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536504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2'. 1) Назвіть радіус одиничного </a:t>
            </a:r>
            <a:r>
              <a:rPr lang="uk-UA" dirty="0" smtClean="0"/>
              <a:t>півкола,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який утворює з додатною піввіссю </a:t>
            </a:r>
            <a:r>
              <a:rPr lang="en-US" dirty="0"/>
              <a:t>O</a:t>
            </a:r>
            <a:r>
              <a:rPr lang="uk-UA" dirty="0"/>
              <a:t>Х кут: 0</a:t>
            </a:r>
            <a:r>
              <a:rPr lang="uk-UA" dirty="0" smtClean="0"/>
              <a:t>°, 90</a:t>
            </a:r>
            <a:r>
              <a:rPr lang="uk-UA" dirty="0"/>
              <a:t>°, 180°.</a:t>
            </a:r>
          </a:p>
          <a:p>
            <a:pPr marL="0" indent="0">
              <a:buNone/>
            </a:pPr>
            <a:r>
              <a:rPr lang="uk-UA" dirty="0"/>
              <a:t>2) Запишіть значення:</a:t>
            </a:r>
          </a:p>
          <a:p>
            <a:pPr marL="0" indent="0">
              <a:buNone/>
            </a:pPr>
            <a:r>
              <a:rPr lang="uk-UA" dirty="0"/>
              <a:t>а) </a:t>
            </a:r>
            <a:r>
              <a:rPr lang="en-US" dirty="0"/>
              <a:t>sin 0°, sin 90°, sin 180°;</a:t>
            </a:r>
          </a:p>
          <a:p>
            <a:pPr marL="0" indent="0">
              <a:buNone/>
            </a:pPr>
            <a:r>
              <a:rPr lang="uk-UA" dirty="0"/>
              <a:t>б) </a:t>
            </a:r>
            <a:r>
              <a:rPr lang="en-US" dirty="0"/>
              <a:t>cos 0°, cos 90°, </a:t>
            </a:r>
            <a:r>
              <a:rPr lang="en-US" dirty="0" smtClean="0"/>
              <a:t>cos</a:t>
            </a:r>
            <a:r>
              <a:rPr lang="uk-UA" dirty="0" smtClean="0"/>
              <a:t> </a:t>
            </a:r>
            <a:r>
              <a:rPr lang="en-US" dirty="0" smtClean="0"/>
              <a:t>180</a:t>
            </a:r>
            <a:r>
              <a:rPr lang="en-US" dirty="0"/>
              <a:t>°;</a:t>
            </a:r>
          </a:p>
          <a:p>
            <a:pPr marL="0" indent="0">
              <a:buNone/>
            </a:pPr>
            <a:r>
              <a:rPr lang="uk-UA" dirty="0"/>
              <a:t>в) </a:t>
            </a:r>
            <a:r>
              <a:rPr lang="en-US" dirty="0" err="1"/>
              <a:t>tg</a:t>
            </a:r>
            <a:r>
              <a:rPr lang="en-US" dirty="0"/>
              <a:t> 0°, </a:t>
            </a:r>
            <a:r>
              <a:rPr lang="en-US" dirty="0" err="1"/>
              <a:t>tg</a:t>
            </a:r>
            <a:r>
              <a:rPr lang="en-US" dirty="0"/>
              <a:t> 180°.</a:t>
            </a:r>
            <a:endParaRPr lang="uk-U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1"/>
          <a:stretch/>
        </p:blipFill>
        <p:spPr bwMode="auto">
          <a:xfrm>
            <a:off x="4716016" y="1916832"/>
            <a:ext cx="431061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0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Усне виконання вправ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3'. 1)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абсциса</a:t>
            </a:r>
            <a:r>
              <a:rPr lang="ru-RU" dirty="0"/>
              <a:t> точки </a:t>
            </a:r>
            <a:r>
              <a:rPr lang="ru-RU" dirty="0" err="1"/>
              <a:t>одиничного</a:t>
            </a:r>
            <a:r>
              <a:rPr lang="ru-RU" dirty="0"/>
              <a:t> </a:t>
            </a:r>
            <a:r>
              <a:rPr lang="ru-RU" dirty="0" err="1" smtClean="0"/>
              <a:t>півкола</a:t>
            </a:r>
            <a:r>
              <a:rPr lang="ru-RU" dirty="0" smtClean="0"/>
              <a:t> </a:t>
            </a:r>
            <a:r>
              <a:rPr lang="ru-RU" dirty="0" err="1" smtClean="0"/>
              <a:t>дорівнювати</a:t>
            </a:r>
            <a:r>
              <a:rPr lang="ru-RU" dirty="0"/>
              <a:t>: 2; 0,5;  </a:t>
            </a:r>
            <a:r>
              <a:rPr lang="ru-RU" dirty="0" smtClean="0"/>
              <a:t>– </a:t>
            </a:r>
            <a:r>
              <a:rPr lang="ru-RU" dirty="0"/>
              <a:t>1?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ордината точки </a:t>
            </a:r>
            <a:r>
              <a:rPr lang="ru-RU" dirty="0" err="1"/>
              <a:t>одиничного</a:t>
            </a:r>
            <a:r>
              <a:rPr lang="ru-RU" dirty="0"/>
              <a:t> </a:t>
            </a:r>
            <a:r>
              <a:rPr lang="ru-RU" dirty="0" err="1"/>
              <a:t>півкола</a:t>
            </a:r>
            <a:r>
              <a:rPr lang="ru-RU" dirty="0"/>
              <a:t> </a:t>
            </a:r>
            <a:r>
              <a:rPr lang="ru-RU" dirty="0" err="1"/>
              <a:t>дорівнювати</a:t>
            </a:r>
            <a:r>
              <a:rPr lang="ru-RU" dirty="0"/>
              <a:t>: 0,8; 1,4; 1?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24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Коментоване виконання вправи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4320480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4°. Накресліть систему координат, узявши за одиницю довжини 10 см. </a:t>
            </a:r>
            <a:r>
              <a:rPr lang="uk-UA" dirty="0" smtClean="0"/>
              <a:t>Проведіть у </a:t>
            </a:r>
            <a:r>
              <a:rPr lang="en-US" dirty="0"/>
              <a:t>I </a:t>
            </a:r>
            <a:r>
              <a:rPr lang="uk-UA" dirty="0"/>
              <a:t>і </a:t>
            </a:r>
            <a:r>
              <a:rPr lang="en-US" dirty="0"/>
              <a:t>II </a:t>
            </a:r>
            <a:r>
              <a:rPr lang="uk-UA" dirty="0"/>
              <a:t>чвертях одиничне півколо з центром у початку координат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1) За допомогою транспортира позначте на одиничному півколі точки </a:t>
            </a:r>
            <a:r>
              <a:rPr lang="en-US" dirty="0"/>
              <a:t>A, B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en-US" dirty="0" smtClean="0"/>
              <a:t>C</a:t>
            </a:r>
            <a:r>
              <a:rPr lang="en-US" dirty="0"/>
              <a:t>, D, E </a:t>
            </a:r>
            <a:r>
              <a:rPr lang="uk-UA" dirty="0"/>
              <a:t>так, щоб кути між радіусами </a:t>
            </a:r>
            <a:r>
              <a:rPr lang="en-US" dirty="0"/>
              <a:t>OA, OB, OC, OD, OE </a:t>
            </a:r>
            <a:r>
              <a:rPr lang="uk-UA" dirty="0"/>
              <a:t>і додатною </a:t>
            </a:r>
            <a:r>
              <a:rPr lang="uk-UA" dirty="0" smtClean="0"/>
              <a:t>піввіссю </a:t>
            </a:r>
            <a:r>
              <a:rPr lang="en-US" dirty="0" smtClean="0"/>
              <a:t>O</a:t>
            </a:r>
            <a:r>
              <a:rPr lang="uk-UA" dirty="0"/>
              <a:t>Х дорівнювали відповідно 35°, 70°, 115°, 130°, 165°.</a:t>
            </a:r>
          </a:p>
          <a:p>
            <a:pPr marL="0" indent="0">
              <a:buNone/>
            </a:pPr>
            <a:r>
              <a:rPr lang="uk-UA" dirty="0"/>
              <a:t>2) За допомогою лінійки знайдіть координати точок </a:t>
            </a:r>
            <a:r>
              <a:rPr lang="en-US" dirty="0"/>
              <a:t>A, B, C, D </a:t>
            </a:r>
            <a:r>
              <a:rPr lang="uk-UA" dirty="0"/>
              <a:t>і </a:t>
            </a:r>
            <a:r>
              <a:rPr lang="en-US" dirty="0"/>
              <a:t>E.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uk-UA" dirty="0"/>
              <a:t>Знайдіть значення синуса, косинуса і тангенса для кутів 35°, 70°, 115°,</a:t>
            </a:r>
          </a:p>
          <a:p>
            <a:pPr marL="0" indent="0">
              <a:buNone/>
            </a:pPr>
            <a:r>
              <a:rPr lang="uk-UA" dirty="0"/>
              <a:t>130°, 165°. Заповніть таблицю 1.</a:t>
            </a:r>
          </a:p>
          <a:p>
            <a:pPr marL="0" indent="0" algn="r">
              <a:buNone/>
            </a:pPr>
            <a:r>
              <a:rPr lang="uk-UA" dirty="0"/>
              <a:t>Таблиця 1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" y="4887227"/>
            <a:ext cx="917567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Дати відповідь, обґрунтувавши її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2328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Тема уроку: </a:t>
                </a:r>
                <a:br>
                  <a:rPr lang="uk-UA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Синус, косинус і тангенс кутів</a:t>
                </a:r>
                <a:br>
                  <a:rPr lang="uk-UA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uk-UA" sz="3200" b="1" dirty="0">
                    <a:solidFill>
                      <a:srgbClr val="00B050"/>
                    </a:solidFill>
                  </a:rPr>
                  <a:t>від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k-UA" sz="3200" b="1" dirty="0">
                    <a:solidFill>
                      <a:srgbClr val="00B050"/>
                    </a:solidFill>
                  </a:rPr>
                  <a:t> до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𝟏𝟖𝟎</m:t>
                        </m:r>
                      </m:e>
                      <m:sup>
                        <m:r>
                          <a:rPr lang="uk-UA" sz="3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uk-UA" sz="3200" dirty="0"/>
              </a:p>
            </p:txBody>
          </p:sp>
        </mc:Choice>
        <mc:Fallback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417638"/>
              </a:xfrm>
              <a:blipFill rotWithShape="1">
                <a:blip r:embed="rId2"/>
                <a:stretch>
                  <a:fillRect t="-5150" b="-1287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2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На уроці: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Означення синуса, косинуса та тангенса в прямокутному трикутнику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Означення </a:t>
            </a:r>
            <a:r>
              <a:rPr lang="uk-UA" dirty="0">
                <a:solidFill>
                  <a:srgbClr val="0070C0"/>
                </a:solidFill>
              </a:rPr>
              <a:t>синуса, косинуса та тангенса </a:t>
            </a:r>
            <a:r>
              <a:rPr lang="uk-UA" dirty="0" smtClean="0">
                <a:solidFill>
                  <a:srgbClr val="0070C0"/>
                </a:solidFill>
              </a:rPr>
              <a:t> через координати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Гострий та тупий кути та значення </a:t>
            </a:r>
            <a:r>
              <a:rPr lang="uk-UA" dirty="0">
                <a:solidFill>
                  <a:srgbClr val="0070C0"/>
                </a:solidFill>
              </a:rPr>
              <a:t>синуса, косинуса та тангенса </a:t>
            </a:r>
            <a:endParaRPr lang="uk-UA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rgbClr val="0070C0"/>
                </a:solidFill>
              </a:rPr>
              <a:t>Тренувальні вправи</a:t>
            </a:r>
            <a:endParaRPr lang="uk-UA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58995" cy="34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2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C3399"/>
                </a:solidFill>
              </a:rPr>
              <a:t>Дати відповідь, обґрунтувавши її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>
          <a:xfrm>
            <a:off x="107504" y="1600201"/>
            <a:ext cx="4536504" cy="3845024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8°. За малюнком </a:t>
            </a:r>
            <a:r>
              <a:rPr lang="uk-UA" dirty="0" smtClean="0"/>
              <a:t>обґрунтуйте </a:t>
            </a:r>
            <a:r>
              <a:rPr lang="uk-UA" dirty="0"/>
              <a:t>твердження:</a:t>
            </a:r>
          </a:p>
          <a:p>
            <a:pPr marL="0" indent="0">
              <a:buNone/>
            </a:pPr>
            <a:r>
              <a:rPr lang="uk-UA" dirty="0"/>
              <a:t>1) якщо кут </a:t>
            </a:r>
            <a:r>
              <a:rPr lang="el-GR" dirty="0"/>
              <a:t>α </a:t>
            </a:r>
            <a:r>
              <a:rPr lang="uk-UA" dirty="0"/>
              <a:t>зростає від 0° до 90°, то синус цього</a:t>
            </a:r>
          </a:p>
          <a:p>
            <a:pPr marL="0" indent="0">
              <a:buNone/>
            </a:pPr>
            <a:r>
              <a:rPr lang="uk-UA" dirty="0"/>
              <a:t>кута зростає від 0 до 1, а косинус спадає від 1 до 0;</a:t>
            </a:r>
          </a:p>
          <a:p>
            <a:pPr marL="0" indent="0">
              <a:buNone/>
            </a:pPr>
            <a:r>
              <a:rPr lang="uk-UA" dirty="0"/>
              <a:t>2) якщо кут </a:t>
            </a:r>
            <a:r>
              <a:rPr lang="el-GR" dirty="0"/>
              <a:t>α </a:t>
            </a:r>
            <a:r>
              <a:rPr lang="uk-UA" dirty="0"/>
              <a:t>зростає від 90° до 180°, то синус</a:t>
            </a:r>
          </a:p>
          <a:p>
            <a:pPr marL="0" indent="0">
              <a:buNone/>
            </a:pPr>
            <a:r>
              <a:rPr lang="uk-UA" dirty="0"/>
              <a:t>цього кута спадає від 1 до 0, а косинус спадає </a:t>
            </a:r>
            <a:r>
              <a:rPr lang="uk-UA" dirty="0" smtClean="0"/>
              <a:t>від 0 </a:t>
            </a:r>
            <a:r>
              <a:rPr lang="uk-UA" dirty="0"/>
              <a:t>до –1.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7"/>
            <a:ext cx="3528392" cy="33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9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C3399"/>
                </a:solidFill>
              </a:rPr>
              <a:t>Тренувальні вправи</a:t>
            </a:r>
            <a:endParaRPr lang="uk-UA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</a:rPr>
              <a:t>9°. Обчисліть:</a:t>
            </a:r>
          </a:p>
          <a:p>
            <a:pPr marL="514350" indent="-514350">
              <a:buAutoNum type="arabicParenR"/>
            </a:pPr>
            <a:r>
              <a:rPr lang="uk-UA" dirty="0" smtClean="0"/>
              <a:t>3 </a:t>
            </a:r>
            <a:r>
              <a:rPr lang="en-US" dirty="0"/>
              <a:t>cos 0° – 2 sin 90°;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4 </a:t>
            </a:r>
            <a:r>
              <a:rPr lang="en-US" dirty="0"/>
              <a:t>sin 0° – 5 cos 180°;</a:t>
            </a:r>
          </a:p>
          <a:p>
            <a:pPr marL="0" indent="0">
              <a:buNone/>
            </a:pPr>
            <a:r>
              <a:rPr lang="en-US" dirty="0"/>
              <a:t>3) 6 sin 90° – 3 </a:t>
            </a:r>
            <a:r>
              <a:rPr lang="en-US" dirty="0" err="1"/>
              <a:t>tg</a:t>
            </a:r>
            <a:r>
              <a:rPr lang="en-US" dirty="0"/>
              <a:t> 180°; 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) 8 sin 180° + 2 cos 90</a:t>
            </a:r>
            <a:r>
              <a:rPr lang="en-US" dirty="0" smtClean="0"/>
              <a:t>°.</a:t>
            </a:r>
            <a:endParaRPr lang="en-US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10° . </a:t>
            </a:r>
            <a:r>
              <a:rPr lang="uk-UA" b="1" dirty="0">
                <a:solidFill>
                  <a:srgbClr val="00B050"/>
                </a:solidFill>
              </a:rPr>
              <a:t>Знайдіть </a:t>
            </a:r>
            <a:r>
              <a:rPr lang="en-US" b="1" dirty="0">
                <a:solidFill>
                  <a:srgbClr val="00B050"/>
                </a:solidFill>
              </a:rPr>
              <a:t>sin </a:t>
            </a:r>
            <a:r>
              <a:rPr lang="el-GR" b="1" dirty="0">
                <a:solidFill>
                  <a:srgbClr val="00B050"/>
                </a:solidFill>
              </a:rPr>
              <a:t>α, </a:t>
            </a:r>
            <a:r>
              <a:rPr lang="uk-UA" b="1" dirty="0">
                <a:solidFill>
                  <a:srgbClr val="00B050"/>
                </a:solidFill>
              </a:rPr>
              <a:t>якщо:</a:t>
            </a:r>
          </a:p>
          <a:p>
            <a:pPr marL="514350" indent="-514350">
              <a:buAutoNum type="arabicParenR"/>
            </a:pPr>
            <a:r>
              <a:rPr lang="en-US" dirty="0" smtClean="0"/>
              <a:t>cos </a:t>
            </a:r>
            <a:r>
              <a:rPr lang="el-GR" dirty="0"/>
              <a:t>α = –1;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cos </a:t>
            </a:r>
            <a:r>
              <a:rPr lang="el-GR" dirty="0"/>
              <a:t>α = 0;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cos </a:t>
            </a:r>
            <a:r>
              <a:rPr lang="el-GR" dirty="0"/>
              <a:t>α = 1.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B050"/>
                </a:solidFill>
              </a:rPr>
              <a:t>11° . </a:t>
            </a:r>
            <a:r>
              <a:rPr lang="uk-UA" b="1" dirty="0">
                <a:solidFill>
                  <a:srgbClr val="00B050"/>
                </a:solidFill>
              </a:rPr>
              <a:t>Знайдіть </a:t>
            </a:r>
            <a:r>
              <a:rPr lang="en-US" b="1" dirty="0">
                <a:solidFill>
                  <a:srgbClr val="00B050"/>
                </a:solidFill>
              </a:rPr>
              <a:t>cos </a:t>
            </a:r>
            <a:r>
              <a:rPr lang="el-GR" b="1" dirty="0">
                <a:solidFill>
                  <a:srgbClr val="00B050"/>
                </a:solidFill>
              </a:rPr>
              <a:t>α, </a:t>
            </a:r>
            <a:r>
              <a:rPr lang="uk-UA" b="1" dirty="0">
                <a:solidFill>
                  <a:srgbClr val="00B050"/>
                </a:solidFill>
              </a:rPr>
              <a:t>якщо:</a:t>
            </a:r>
            <a:r>
              <a:rPr lang="uk-UA" dirty="0"/>
              <a:t>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sin </a:t>
            </a:r>
            <a:r>
              <a:rPr lang="el-GR" dirty="0"/>
              <a:t>α = 1;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sin </a:t>
            </a:r>
            <a:r>
              <a:rPr lang="el-GR" dirty="0"/>
              <a:t>α = 0.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2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Коментоване виконання вправ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</a:rPr>
              <a:t>12. Чи можуть синус або косинус кута дорівнювати: 1)  – 0,6; 2) 0,8; 3) 3?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</a:rPr>
              <a:t>Поясніть відповідь.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</a:rPr>
              <a:t>13. Чи може тангенс кута дорівнювати: 1</a:t>
            </a:r>
            <a:r>
              <a:rPr lang="uk-UA" b="1" dirty="0" smtClean="0">
                <a:solidFill>
                  <a:srgbClr val="7030A0"/>
                </a:solidFill>
              </a:rPr>
              <a:t>) 8</a:t>
            </a:r>
            <a:r>
              <a:rPr lang="uk-UA" b="1" dirty="0">
                <a:solidFill>
                  <a:srgbClr val="7030A0"/>
                </a:solidFill>
              </a:rPr>
              <a:t>; 2</a:t>
            </a:r>
            <a:r>
              <a:rPr lang="uk-UA" b="1" dirty="0" smtClean="0">
                <a:solidFill>
                  <a:srgbClr val="7030A0"/>
                </a:solidFill>
              </a:rPr>
              <a:t>) 0,01</a:t>
            </a:r>
            <a:r>
              <a:rPr lang="uk-UA" b="1" dirty="0">
                <a:solidFill>
                  <a:srgbClr val="7030A0"/>
                </a:solidFill>
              </a:rPr>
              <a:t>; 3</a:t>
            </a:r>
            <a:r>
              <a:rPr lang="uk-UA" b="1" dirty="0" smtClean="0">
                <a:solidFill>
                  <a:srgbClr val="7030A0"/>
                </a:solidFill>
              </a:rPr>
              <a:t>) 200</a:t>
            </a:r>
            <a:r>
              <a:rPr lang="uk-UA" b="1" dirty="0">
                <a:solidFill>
                  <a:srgbClr val="7030A0"/>
                </a:solidFill>
              </a:rPr>
              <a:t>? Поясніть відповідь.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</a:rPr>
              <a:t>14. </a:t>
            </a:r>
            <a:r>
              <a:rPr lang="el-GR" b="1" dirty="0">
                <a:solidFill>
                  <a:srgbClr val="0070C0"/>
                </a:solidFill>
              </a:rPr>
              <a:t>α – </a:t>
            </a:r>
            <a:r>
              <a:rPr lang="uk-UA" b="1" dirty="0">
                <a:solidFill>
                  <a:srgbClr val="0070C0"/>
                </a:solidFill>
              </a:rPr>
              <a:t>кут трикутника. Які з величин </a:t>
            </a:r>
            <a:r>
              <a:rPr lang="en-US" b="1" dirty="0">
                <a:solidFill>
                  <a:srgbClr val="0070C0"/>
                </a:solidFill>
              </a:rPr>
              <a:t>sin </a:t>
            </a:r>
            <a:r>
              <a:rPr lang="el-GR" b="1" dirty="0">
                <a:solidFill>
                  <a:srgbClr val="0070C0"/>
                </a:solidFill>
              </a:rPr>
              <a:t>α, </a:t>
            </a:r>
            <a:r>
              <a:rPr lang="en-US" b="1" dirty="0">
                <a:solidFill>
                  <a:srgbClr val="0070C0"/>
                </a:solidFill>
              </a:rPr>
              <a:t>cos </a:t>
            </a:r>
            <a:r>
              <a:rPr lang="el-GR" b="1" dirty="0">
                <a:solidFill>
                  <a:srgbClr val="0070C0"/>
                </a:solidFill>
              </a:rPr>
              <a:t>α, </a:t>
            </a:r>
            <a:r>
              <a:rPr lang="en-US" b="1" dirty="0" err="1">
                <a:solidFill>
                  <a:srgbClr val="0070C0"/>
                </a:solidFill>
              </a:rPr>
              <a:t>tg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0070C0"/>
                </a:solidFill>
              </a:rPr>
              <a:t>α </a:t>
            </a:r>
            <a:r>
              <a:rPr lang="uk-UA" b="1" dirty="0">
                <a:solidFill>
                  <a:srgbClr val="0070C0"/>
                </a:solidFill>
              </a:rPr>
              <a:t>можуть бути </a:t>
            </a:r>
            <a:r>
              <a:rPr lang="uk-UA" b="1" dirty="0" smtClean="0">
                <a:solidFill>
                  <a:srgbClr val="0070C0"/>
                </a:solidFill>
              </a:rPr>
              <a:t>від’ємними і </a:t>
            </a:r>
            <a:r>
              <a:rPr lang="uk-UA" b="1" dirty="0">
                <a:solidFill>
                  <a:srgbClr val="0070C0"/>
                </a:solidFill>
              </a:rPr>
              <a:t>коли саме?</a:t>
            </a:r>
          </a:p>
          <a:p>
            <a:pPr marL="0" indent="0">
              <a:buNone/>
            </a:pPr>
            <a:r>
              <a:rPr lang="uk-UA" b="1" dirty="0"/>
              <a:t>15. Якщо </a:t>
            </a:r>
            <a:r>
              <a:rPr lang="el-GR" b="1" dirty="0"/>
              <a:t>α, β, γ – </a:t>
            </a:r>
            <a:r>
              <a:rPr lang="uk-UA" b="1" dirty="0"/>
              <a:t>кути трикутника, то який знак має сума:</a:t>
            </a:r>
          </a:p>
          <a:p>
            <a:pPr marL="514350" indent="-514350">
              <a:buAutoNum type="arabicParenR"/>
            </a:pPr>
            <a:r>
              <a:rPr lang="en-US" b="1" dirty="0" smtClean="0"/>
              <a:t>sin </a:t>
            </a:r>
            <a:r>
              <a:rPr lang="el-GR" b="1" dirty="0"/>
              <a:t>α + </a:t>
            </a:r>
            <a:r>
              <a:rPr lang="en-US" b="1" dirty="0"/>
              <a:t>sin </a:t>
            </a:r>
            <a:r>
              <a:rPr lang="el-GR" b="1" dirty="0"/>
              <a:t>β + </a:t>
            </a:r>
            <a:r>
              <a:rPr lang="en-US" b="1" dirty="0"/>
              <a:t>sin </a:t>
            </a:r>
            <a:r>
              <a:rPr lang="el-GR" b="1" dirty="0"/>
              <a:t>γ; </a:t>
            </a:r>
            <a:endParaRPr lang="uk-UA" b="1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cos </a:t>
            </a:r>
            <a:r>
              <a:rPr lang="el-GR" b="1" dirty="0"/>
              <a:t>α + </a:t>
            </a:r>
            <a:r>
              <a:rPr lang="en-US" b="1" dirty="0"/>
              <a:t>cos </a:t>
            </a:r>
            <a:r>
              <a:rPr lang="el-GR" b="1" dirty="0"/>
              <a:t>β + </a:t>
            </a:r>
            <a:r>
              <a:rPr lang="en-US" b="1" dirty="0"/>
              <a:t>cos </a:t>
            </a:r>
            <a:r>
              <a:rPr lang="el-GR" b="1" dirty="0"/>
              <a:t>γ;</a:t>
            </a:r>
          </a:p>
          <a:p>
            <a:pPr marL="0" indent="0">
              <a:buNone/>
            </a:pPr>
            <a:r>
              <a:rPr lang="el-GR" b="1" dirty="0"/>
              <a:t>3) </a:t>
            </a:r>
            <a:r>
              <a:rPr lang="en-US" b="1" dirty="0" err="1" smtClean="0"/>
              <a:t>tg</a:t>
            </a:r>
            <a:r>
              <a:rPr lang="uk-UA" b="1" dirty="0" smtClean="0"/>
              <a:t> </a:t>
            </a:r>
            <a:r>
              <a:rPr lang="el-GR" b="1" dirty="0" smtClean="0"/>
              <a:t>α</a:t>
            </a:r>
            <a:r>
              <a:rPr lang="uk-UA" b="1" dirty="0" smtClean="0"/>
              <a:t>/2 </a:t>
            </a:r>
            <a:r>
              <a:rPr lang="el-GR" b="1" dirty="0" smtClean="0"/>
              <a:t>+ </a:t>
            </a:r>
            <a:r>
              <a:rPr lang="en-US" b="1" dirty="0" err="1" smtClean="0"/>
              <a:t>tg</a:t>
            </a:r>
            <a:r>
              <a:rPr lang="uk-UA" b="1" dirty="0" smtClean="0"/>
              <a:t> </a:t>
            </a:r>
            <a:r>
              <a:rPr lang="el-GR" b="1" dirty="0" smtClean="0"/>
              <a:t>β</a:t>
            </a:r>
            <a:r>
              <a:rPr lang="uk-UA" b="1" dirty="0" smtClean="0"/>
              <a:t>/2 </a:t>
            </a:r>
            <a:r>
              <a:rPr lang="el-GR" b="1" dirty="0" smtClean="0"/>
              <a:t>+ </a:t>
            </a:r>
            <a:r>
              <a:rPr lang="en-US" b="1" dirty="0" err="1" smtClean="0"/>
              <a:t>tg</a:t>
            </a:r>
            <a:r>
              <a:rPr lang="uk-UA" b="1" dirty="0" smtClean="0"/>
              <a:t> </a:t>
            </a:r>
            <a:r>
              <a:rPr lang="el-GR" b="1" dirty="0" smtClean="0"/>
              <a:t>γ</a:t>
            </a:r>
            <a:r>
              <a:rPr lang="uk-UA" b="1" dirty="0" smtClean="0"/>
              <a:t>/2 </a:t>
            </a:r>
            <a:r>
              <a:rPr lang="el-GR" b="1" dirty="0" smtClean="0"/>
              <a:t>?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Поясніть </a:t>
            </a:r>
            <a:r>
              <a:rPr lang="uk-UA" b="1" dirty="0"/>
              <a:t>відповідь.</a:t>
            </a:r>
          </a:p>
        </p:txBody>
      </p:sp>
    </p:spTree>
    <p:extLst>
      <p:ext uri="{BB962C8B-B14F-4D97-AF65-F5344CB8AC3E}">
        <p14:creationId xmlns:p14="http://schemas.microsoft.com/office/powerpoint/2010/main" val="487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Коментоване виконання вправ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</a:rPr>
              <a:t>16. Гострий чи тупий кут </a:t>
            </a:r>
            <a:r>
              <a:rPr lang="el-GR" b="1" dirty="0">
                <a:solidFill>
                  <a:srgbClr val="00B050"/>
                </a:solidFill>
              </a:rPr>
              <a:t>α, </a:t>
            </a:r>
            <a:r>
              <a:rPr lang="uk-UA" b="1" dirty="0">
                <a:solidFill>
                  <a:srgbClr val="00B050"/>
                </a:solidFill>
              </a:rPr>
              <a:t>якщо:</a:t>
            </a: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sin </a:t>
            </a:r>
            <a:r>
              <a:rPr lang="el-GR" b="1" dirty="0">
                <a:solidFill>
                  <a:srgbClr val="00B050"/>
                </a:solidFill>
              </a:rPr>
              <a:t>α · </a:t>
            </a:r>
            <a:r>
              <a:rPr lang="en-US" b="1" dirty="0">
                <a:solidFill>
                  <a:srgbClr val="00B050"/>
                </a:solidFill>
              </a:rPr>
              <a:t>cos </a:t>
            </a:r>
            <a:r>
              <a:rPr lang="el-GR" b="1" dirty="0">
                <a:solidFill>
                  <a:srgbClr val="00B050"/>
                </a:solidFill>
              </a:rPr>
              <a:t>α &gt; 0; </a:t>
            </a:r>
            <a:endParaRPr lang="uk-UA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sin </a:t>
            </a:r>
            <a:r>
              <a:rPr lang="el-GR" b="1" dirty="0">
                <a:solidFill>
                  <a:srgbClr val="00B050"/>
                </a:solidFill>
              </a:rPr>
              <a:t>α · </a:t>
            </a:r>
            <a:r>
              <a:rPr lang="en-US" b="1" dirty="0">
                <a:solidFill>
                  <a:srgbClr val="00B050"/>
                </a:solidFill>
              </a:rPr>
              <a:t>cos </a:t>
            </a:r>
            <a:r>
              <a:rPr lang="el-GR" b="1" dirty="0">
                <a:solidFill>
                  <a:srgbClr val="00B050"/>
                </a:solidFill>
              </a:rPr>
              <a:t>α &lt; 0; </a:t>
            </a:r>
            <a:endParaRPr lang="uk-UA" b="1" dirty="0" smtClean="0">
              <a:solidFill>
                <a:srgbClr val="00B050"/>
              </a:solidFill>
            </a:endParaRPr>
          </a:p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00B050"/>
                </a:solidFill>
              </a:rPr>
              <a:t>sin </a:t>
            </a:r>
            <a:r>
              <a:rPr lang="el-GR" b="1" dirty="0">
                <a:solidFill>
                  <a:srgbClr val="00B050"/>
                </a:solidFill>
              </a:rPr>
              <a:t>α · </a:t>
            </a:r>
            <a:r>
              <a:rPr lang="en-US" b="1" dirty="0" err="1">
                <a:solidFill>
                  <a:srgbClr val="00B050"/>
                </a:solidFill>
              </a:rPr>
              <a:t>tg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l-GR" b="1" dirty="0">
                <a:solidFill>
                  <a:srgbClr val="00B050"/>
                </a:solidFill>
              </a:rPr>
              <a:t>α &lt; 0</a:t>
            </a:r>
            <a:r>
              <a:rPr lang="el-GR" b="1" dirty="0" smtClean="0">
                <a:solidFill>
                  <a:srgbClr val="00B050"/>
                </a:solidFill>
              </a:rPr>
              <a:t>?</a:t>
            </a:r>
            <a:r>
              <a:rPr lang="uk-UA" b="1" dirty="0" smtClean="0">
                <a:solidFill>
                  <a:srgbClr val="00B050"/>
                </a:solidFill>
              </a:rPr>
              <a:t>             Поясніть </a:t>
            </a:r>
            <a:r>
              <a:rPr lang="uk-UA" b="1" dirty="0">
                <a:solidFill>
                  <a:srgbClr val="00B050"/>
                </a:solidFill>
              </a:rPr>
              <a:t>відповідь.</a:t>
            </a:r>
          </a:p>
          <a:p>
            <a:pPr marL="0" indent="0">
              <a:buNone/>
            </a:pPr>
            <a:r>
              <a:rPr lang="uk-UA" b="1" dirty="0"/>
              <a:t>17. Який із кутів (</a:t>
            </a:r>
            <a:r>
              <a:rPr lang="el-GR" b="1" dirty="0"/>
              <a:t>α </a:t>
            </a:r>
            <a:r>
              <a:rPr lang="el-GR" b="1" dirty="0" smtClean="0"/>
              <a:t> </a:t>
            </a:r>
            <a:r>
              <a:rPr lang="uk-UA" b="1" dirty="0"/>
              <a:t>чи </a:t>
            </a:r>
            <a:r>
              <a:rPr lang="el-GR" b="1" dirty="0" smtClean="0"/>
              <a:t>β) </a:t>
            </a:r>
            <a:r>
              <a:rPr lang="uk-UA" b="1" dirty="0"/>
              <a:t>більший, якщо:</a:t>
            </a:r>
          </a:p>
          <a:p>
            <a:pPr marL="514350" indent="-514350">
              <a:buAutoNum type="arabicParenR"/>
            </a:pPr>
            <a:r>
              <a:rPr lang="en-US" b="1" dirty="0" smtClean="0"/>
              <a:t>cos </a:t>
            </a:r>
            <a:r>
              <a:rPr lang="el-GR" b="1" dirty="0"/>
              <a:t>α </a:t>
            </a:r>
            <a:r>
              <a:rPr lang="el-GR" b="1" dirty="0" smtClean="0"/>
              <a:t>= </a:t>
            </a:r>
            <a:r>
              <a:rPr lang="el-GR" b="1" dirty="0"/>
              <a:t>0,8, </a:t>
            </a:r>
            <a:r>
              <a:rPr lang="en-US" b="1" dirty="0"/>
              <a:t>cos </a:t>
            </a:r>
            <a:r>
              <a:rPr lang="el-GR" b="1" dirty="0"/>
              <a:t>β </a:t>
            </a:r>
            <a:r>
              <a:rPr lang="el-GR" b="1" dirty="0" smtClean="0"/>
              <a:t>= </a:t>
            </a:r>
            <a:r>
              <a:rPr lang="el-GR" b="1" dirty="0"/>
              <a:t>0,2; </a:t>
            </a:r>
            <a:endParaRPr lang="uk-UA" b="1" dirty="0" smtClean="0"/>
          </a:p>
          <a:p>
            <a:pPr marL="514350" indent="-514350">
              <a:buAutoNum type="arabicParenR"/>
            </a:pPr>
            <a:r>
              <a:rPr lang="en-US" b="1" dirty="0" smtClean="0"/>
              <a:t>cos </a:t>
            </a:r>
            <a:r>
              <a:rPr lang="el-GR" b="1" dirty="0"/>
              <a:t>α </a:t>
            </a:r>
            <a:r>
              <a:rPr lang="el-GR" b="1" dirty="0" smtClean="0"/>
              <a:t>= </a:t>
            </a:r>
            <a:r>
              <a:rPr lang="el-GR" b="1" dirty="0"/>
              <a:t>– 0,3, </a:t>
            </a:r>
            <a:r>
              <a:rPr lang="en-US" b="1" dirty="0"/>
              <a:t>cos </a:t>
            </a:r>
            <a:r>
              <a:rPr lang="el-GR" b="1" dirty="0" smtClean="0"/>
              <a:t>β </a:t>
            </a:r>
            <a:r>
              <a:rPr lang="el-GR" b="1" dirty="0"/>
              <a:t>= – 0,6;</a:t>
            </a:r>
          </a:p>
          <a:p>
            <a:pPr marL="0" indent="0">
              <a:buNone/>
            </a:pPr>
            <a:r>
              <a:rPr lang="el-GR" b="1" dirty="0"/>
              <a:t>3) </a:t>
            </a:r>
            <a:r>
              <a:rPr lang="en-US" b="1" dirty="0"/>
              <a:t>sin </a:t>
            </a:r>
            <a:r>
              <a:rPr lang="el-GR" b="1" dirty="0" smtClean="0"/>
              <a:t>α </a:t>
            </a:r>
            <a:r>
              <a:rPr lang="el-GR" b="1" dirty="0"/>
              <a:t>= 0,4, </a:t>
            </a:r>
            <a:r>
              <a:rPr lang="en-US" b="1" dirty="0"/>
              <a:t>sin </a:t>
            </a:r>
            <a:r>
              <a:rPr lang="el-GR" b="1" dirty="0" smtClean="0"/>
              <a:t>β </a:t>
            </a:r>
            <a:r>
              <a:rPr lang="el-GR" b="1" dirty="0"/>
              <a:t>= 0,7?</a:t>
            </a:r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</a:rPr>
              <a:t>18. </a:t>
            </a:r>
            <a:r>
              <a:rPr lang="uk-UA" b="1" dirty="0">
                <a:solidFill>
                  <a:srgbClr val="C00000"/>
                </a:solidFill>
              </a:rPr>
              <a:t>Яких значень може набувати сума:</a:t>
            </a:r>
          </a:p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</a:rPr>
              <a:t>1) </a:t>
            </a:r>
            <a:r>
              <a:rPr lang="en-US" b="1" dirty="0">
                <a:solidFill>
                  <a:srgbClr val="C00000"/>
                </a:solidFill>
              </a:rPr>
              <a:t>sin </a:t>
            </a:r>
            <a:r>
              <a:rPr lang="el-GR" b="1" dirty="0">
                <a:solidFill>
                  <a:srgbClr val="C00000"/>
                </a:solidFill>
              </a:rPr>
              <a:t>α + 1; </a:t>
            </a:r>
            <a:r>
              <a:rPr lang="uk-UA" b="1" dirty="0" smtClean="0">
                <a:solidFill>
                  <a:srgbClr val="C00000"/>
                </a:solidFill>
              </a:rPr>
              <a:t>        </a:t>
            </a:r>
            <a:r>
              <a:rPr lang="el-GR" b="1" dirty="0" smtClean="0">
                <a:solidFill>
                  <a:srgbClr val="C00000"/>
                </a:solidFill>
              </a:rPr>
              <a:t>2</a:t>
            </a:r>
            <a:r>
              <a:rPr lang="el-GR" b="1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cos </a:t>
            </a:r>
            <a:r>
              <a:rPr lang="el-GR" b="1" dirty="0">
                <a:solidFill>
                  <a:srgbClr val="C00000"/>
                </a:solidFill>
              </a:rPr>
              <a:t>α + 0,5; </a:t>
            </a:r>
            <a:r>
              <a:rPr lang="uk-UA" b="1" dirty="0" smtClean="0">
                <a:solidFill>
                  <a:srgbClr val="C00000"/>
                </a:solidFill>
              </a:rPr>
              <a:t>       </a:t>
            </a:r>
            <a:r>
              <a:rPr lang="el-GR" b="1" dirty="0" smtClean="0">
                <a:solidFill>
                  <a:srgbClr val="C00000"/>
                </a:solidFill>
              </a:rPr>
              <a:t>3</a:t>
            </a:r>
            <a:r>
              <a:rPr lang="el-GR" b="1" dirty="0">
                <a:solidFill>
                  <a:srgbClr val="C0000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sin </a:t>
            </a:r>
            <a:r>
              <a:rPr lang="el-GR" b="1" dirty="0">
                <a:solidFill>
                  <a:srgbClr val="C00000"/>
                </a:solidFill>
              </a:rPr>
              <a:t>α + 0,2?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Колективне виконання вправи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19. Запишіть у порядку зростання:</a:t>
            </a:r>
          </a:p>
          <a:p>
            <a:pPr marL="0" indent="0">
              <a:buNone/>
            </a:pPr>
            <a:r>
              <a:rPr lang="es-ES" b="1" dirty="0">
                <a:solidFill>
                  <a:srgbClr val="C00000"/>
                </a:solidFill>
              </a:rPr>
              <a:t>1) sin 66°, sin 20°, sin 75°, sin 15°, sin 5°;</a:t>
            </a:r>
          </a:p>
          <a:p>
            <a:pPr marL="0" indent="0">
              <a:buNone/>
            </a:pPr>
            <a:r>
              <a:rPr lang="es-ES" b="1" dirty="0">
                <a:solidFill>
                  <a:srgbClr val="0070C0"/>
                </a:solidFill>
              </a:rPr>
              <a:t>2) cos 9°, cos 80°, cos 46°, cos 75°, cos 16°</a:t>
            </a:r>
            <a:r>
              <a:rPr lang="es-ES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Колективне виконання вправ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21. Визначте знак різниці:</a:t>
            </a:r>
          </a:p>
          <a:p>
            <a:pPr marL="625475" indent="452438">
              <a:buAutoNum type="arabicParenR"/>
            </a:pPr>
            <a:r>
              <a:rPr lang="en-US" dirty="0" smtClean="0"/>
              <a:t>sin </a:t>
            </a:r>
            <a:r>
              <a:rPr lang="en-US" dirty="0"/>
              <a:t>145°– sin 169°; </a:t>
            </a:r>
            <a:endParaRPr lang="uk-UA" dirty="0" smtClean="0"/>
          </a:p>
          <a:p>
            <a:pPr marL="625475" indent="452438">
              <a:buAutoNum type="arabicParenR"/>
            </a:pPr>
            <a:r>
              <a:rPr lang="en-US" dirty="0" smtClean="0"/>
              <a:t>cos </a:t>
            </a:r>
            <a:r>
              <a:rPr lang="en-US" dirty="0"/>
              <a:t>178° – cos 153°; </a:t>
            </a:r>
            <a:endParaRPr lang="uk-UA" dirty="0" smtClean="0"/>
          </a:p>
          <a:p>
            <a:pPr marL="625475" indent="452438">
              <a:buAutoNum type="arabicParenR"/>
            </a:pPr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163° – </a:t>
            </a:r>
            <a:r>
              <a:rPr lang="en-US" dirty="0" err="1"/>
              <a:t>tg</a:t>
            </a:r>
            <a:r>
              <a:rPr lang="en-US" dirty="0"/>
              <a:t> 121°.</a:t>
            </a:r>
          </a:p>
          <a:p>
            <a:pPr marL="0" indent="0">
              <a:buNone/>
            </a:pPr>
            <a:r>
              <a:rPr lang="en-US" dirty="0"/>
              <a:t>22. </a:t>
            </a:r>
            <a:r>
              <a:rPr lang="uk-UA" dirty="0"/>
              <a:t>Який знак </a:t>
            </a:r>
            <a:r>
              <a:rPr lang="uk-UA" dirty="0" smtClean="0"/>
              <a:t>має добуток: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        </a:t>
            </a:r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err="1"/>
              <a:t>tg</a:t>
            </a:r>
            <a:r>
              <a:rPr lang="en-US" dirty="0"/>
              <a:t> 110° · </a:t>
            </a:r>
            <a:r>
              <a:rPr lang="en-US" dirty="0" err="1"/>
              <a:t>tg</a:t>
            </a:r>
            <a:r>
              <a:rPr lang="en-US" dirty="0"/>
              <a:t> 160° · sin 150</a:t>
            </a:r>
            <a:r>
              <a:rPr lang="en-US" dirty="0" smtClean="0"/>
              <a:t>°?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23. (робота в парах)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4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Підсумки уроку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24. Знайдіть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l-GR" dirty="0"/>
              <a:t>α, </a:t>
            </a:r>
            <a:r>
              <a:rPr lang="uk-UA" dirty="0"/>
              <a:t>якщо: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cos </a:t>
            </a:r>
            <a:r>
              <a:rPr lang="el-GR" dirty="0"/>
              <a:t>α = – 1;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sin </a:t>
            </a:r>
            <a:r>
              <a:rPr lang="el-GR" dirty="0"/>
              <a:t>α = 1; </a:t>
            </a:r>
            <a:endParaRPr lang="uk-UA" dirty="0" smtClean="0"/>
          </a:p>
          <a:p>
            <a:pPr marL="514350" indent="-514350">
              <a:buAutoNum type="arabicParenR"/>
            </a:pPr>
            <a:r>
              <a:rPr lang="en-US" dirty="0" smtClean="0"/>
              <a:t>sin </a:t>
            </a:r>
            <a:r>
              <a:rPr lang="el-GR" dirty="0"/>
              <a:t>α </a:t>
            </a:r>
            <a:r>
              <a:rPr lang="el-GR" dirty="0" smtClean="0"/>
              <a:t>=</a:t>
            </a:r>
            <a:r>
              <a:rPr lang="uk-UA" dirty="0" smtClean="0"/>
              <a:t>3/5</a:t>
            </a:r>
            <a:r>
              <a:rPr lang="el-GR" dirty="0" smtClean="0"/>
              <a:t>, </a:t>
            </a:r>
            <a:r>
              <a:rPr lang="en-US" dirty="0"/>
              <a:t>cos </a:t>
            </a:r>
            <a:r>
              <a:rPr lang="el-GR" dirty="0"/>
              <a:t>α = </a:t>
            </a:r>
            <a:r>
              <a:rPr lang="el-GR" dirty="0" smtClean="0"/>
              <a:t>–</a:t>
            </a:r>
            <a:r>
              <a:rPr lang="uk-UA" dirty="0" smtClean="0"/>
              <a:t>4/5</a:t>
            </a:r>
            <a:r>
              <a:rPr lang="el-GR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44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uk-UA" dirty="0" smtClean="0"/>
              <a:t>Опрацювати п. 1</a:t>
            </a:r>
          </a:p>
          <a:p>
            <a:r>
              <a:rPr lang="uk-UA" dirty="0" smtClean="0"/>
              <a:t>Виконати вправи № 5, 6, 20, 22(1,2), 26, 28</a:t>
            </a:r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8" y="2924944"/>
            <a:ext cx="8365057" cy="236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Відношення відповідних сторін прямокутного трикутника</a:t>
            </a:r>
            <a:endParaRPr lang="uk-U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05" y="1772816"/>
            <a:ext cx="30334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0" y="3645024"/>
            <a:ext cx="2895028" cy="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521789"/>
            <a:ext cx="2977125" cy="77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17" y="2636912"/>
            <a:ext cx="30011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0499"/>
            <a:ext cx="4038600" cy="259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8" y="116632"/>
            <a:ext cx="9150668" cy="547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/>
              <a:t>Система координат на </a:t>
            </a:r>
            <a:r>
              <a:rPr lang="uk-UA" dirty="0" smtClean="0"/>
              <a:t>площині. Знаки координат у чвертях</a:t>
            </a:r>
            <a:endParaRPr lang="uk-UA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24744"/>
            <a:ext cx="37623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ісце для тексту 6"/>
          <p:cNvSpPr>
            <a:spLocks noGrp="1"/>
          </p:cNvSpPr>
          <p:nvPr>
            <p:ph type="body" sz="quarter" idx="3"/>
          </p:nvPr>
        </p:nvSpPr>
        <p:spPr>
          <a:xfrm>
            <a:off x="4788024" y="14659"/>
            <a:ext cx="4041775" cy="639762"/>
          </a:xfrm>
        </p:spPr>
        <p:txBody>
          <a:bodyPr/>
          <a:lstStyle/>
          <a:p>
            <a:pPr algn="ctr"/>
            <a:r>
              <a:rPr lang="uk-UA" dirty="0" smtClean="0"/>
              <a:t>Одиничне коло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66" y="3933056"/>
            <a:ext cx="334878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Місце для тексту 6"/>
          <p:cNvSpPr txBox="1">
            <a:spLocks/>
          </p:cNvSpPr>
          <p:nvPr/>
        </p:nvSpPr>
        <p:spPr>
          <a:xfrm>
            <a:off x="4644008" y="3212976"/>
            <a:ext cx="4041775" cy="639762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/>
              <a:t>Одиничне півколо</a:t>
            </a:r>
            <a:endParaRPr lang="uk-UA" dirty="0"/>
          </a:p>
        </p:txBody>
      </p:sp>
      <p:pic>
        <p:nvPicPr>
          <p:cNvPr id="1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7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5856" y="1484784"/>
            <a:ext cx="72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+,+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530" y="1507417"/>
            <a:ext cx="891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-,+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3223491"/>
            <a:ext cx="62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-,-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256" y="3243631"/>
            <a:ext cx="639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+,-</a:t>
            </a:r>
            <a:endParaRPr lang="uk-U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6" y="44624"/>
            <a:ext cx="7526029" cy="519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3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376"/>
            <a:ext cx="880201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3"/>
          <a:stretch/>
        </p:blipFill>
        <p:spPr bwMode="auto">
          <a:xfrm>
            <a:off x="1835696" y="2354051"/>
            <a:ext cx="5282624" cy="23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8720332" cy="87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Чому синуси тупих кутів додатні, а косинуси та тангенси – від'ємні? </a:t>
            </a:r>
            <a:endParaRPr lang="uk-U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72816"/>
            <a:ext cx="4038600" cy="338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ісце для вмісту 6"/>
          <p:cNvSpPr>
            <a:spLocks noGrp="1"/>
          </p:cNvSpPr>
          <p:nvPr>
            <p:ph sz="half" idx="2"/>
          </p:nvPr>
        </p:nvSpPr>
        <p:spPr>
          <a:xfrm>
            <a:off x="4283968" y="2132856"/>
            <a:ext cx="4680520" cy="28803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У другій чверті: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ординати - додатні , 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абсциси – від'ємні.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Який можна зробити з цього висновок?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Робота з підручником</a:t>
            </a:r>
            <a:br>
              <a:rPr lang="uk-UA" sz="3200" b="1" dirty="0" smtClean="0"/>
            </a:br>
            <a:r>
              <a:rPr lang="uk-UA" sz="3200" b="1" dirty="0" smtClean="0"/>
              <a:t>Первинне закріплення вивченого матеріалу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2088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Задача.</a:t>
            </a:r>
          </a:p>
          <a:p>
            <a:pPr marL="0" indent="0">
              <a:buNone/>
            </a:pPr>
            <a:r>
              <a:rPr lang="uk-UA" dirty="0" smtClean="0"/>
              <a:t>Користуючись одиничним півколом побудуйте кут, синус якого дорівнює 2/3.</a:t>
            </a:r>
            <a:endParaRPr lang="uk-UA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56384" cy="341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653136"/>
            <a:ext cx="26642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Дивись підручник, ст. 8-9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91</TotalTime>
  <Words>1370</Words>
  <Application>Microsoft Office PowerPoint</Application>
  <PresentationFormat>Екран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TS101908700</vt:lpstr>
      <vt:lpstr>Геометрія 9 клас</vt:lpstr>
      <vt:lpstr>Тема уроку:  Синус, косинус і тангенс кутів від 0^0 до 〖180〗^0</vt:lpstr>
      <vt:lpstr>Відношення відповідних сторін прямокутного трикутника</vt:lpstr>
      <vt:lpstr>Презентація PowerPoint</vt:lpstr>
      <vt:lpstr>Презентація PowerPoint</vt:lpstr>
      <vt:lpstr>Презентація PowerPoint</vt:lpstr>
      <vt:lpstr>Презентація PowerPoint</vt:lpstr>
      <vt:lpstr>Чому синуси тупих кутів додатні, а косинуси та тангенси – від'ємні? </vt:lpstr>
      <vt:lpstr>Робота з підручником Первинне закріплення вивченого матеріалу</vt:lpstr>
      <vt:lpstr>Значення синуса, косинуса, тангенса для кутів від кутів </vt:lpstr>
      <vt:lpstr>Опрацюйте вдома</vt:lpstr>
      <vt:lpstr>Зверніть увагу!</vt:lpstr>
      <vt:lpstr>Зверніть увагу!</vt:lpstr>
      <vt:lpstr>Закріплення вивченого матеріалу</vt:lpstr>
      <vt:lpstr>Усне розв'язування задач</vt:lpstr>
      <vt:lpstr>Усне розв'язування задач</vt:lpstr>
      <vt:lpstr>Усне виконання вправ</vt:lpstr>
      <vt:lpstr>Коментоване виконання вправи</vt:lpstr>
      <vt:lpstr>Дати відповідь, обґрунтувавши її</vt:lpstr>
      <vt:lpstr>Дати відповідь, обґрунтувавши її</vt:lpstr>
      <vt:lpstr>Тренувальні вправи</vt:lpstr>
      <vt:lpstr>Коментоване виконання вправ</vt:lpstr>
      <vt:lpstr>Коментоване виконання вправ</vt:lpstr>
      <vt:lpstr>Колективне виконання вправи</vt:lpstr>
      <vt:lpstr>Колективне виконання вправ</vt:lpstr>
      <vt:lpstr>Підсумки уроку</vt:lpstr>
      <vt:lpstr>Домашнє завдання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1. Розвязування трикутників</dc:title>
  <dc:subject>Шаблон оформления</dc:subject>
  <dc:creator>kekc</dc:creator>
  <dc:description>Шаблон оформления
Корпорация Майкрософт</dc:description>
  <cp:lastModifiedBy>kekc</cp:lastModifiedBy>
  <cp:revision>14</cp:revision>
  <dcterms:created xsi:type="dcterms:W3CDTF">2014-09-18T14:31:50Z</dcterms:created>
  <dcterms:modified xsi:type="dcterms:W3CDTF">2014-09-18T16:03:28Z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